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33"/>
  </p:notesMasterIdLst>
  <p:handoutMasterIdLst>
    <p:handoutMasterId r:id="rId34"/>
  </p:handoutMasterIdLst>
  <p:sldIdLst>
    <p:sldId id="256" r:id="rId2"/>
    <p:sldId id="299" r:id="rId3"/>
    <p:sldId id="258" r:id="rId4"/>
    <p:sldId id="301" r:id="rId5"/>
    <p:sldId id="308" r:id="rId6"/>
    <p:sldId id="284" r:id="rId7"/>
    <p:sldId id="302" r:id="rId8"/>
    <p:sldId id="267" r:id="rId9"/>
    <p:sldId id="285" r:id="rId10"/>
    <p:sldId id="286" r:id="rId11"/>
    <p:sldId id="303" r:id="rId12"/>
    <p:sldId id="304" r:id="rId13"/>
    <p:sldId id="305" r:id="rId14"/>
    <p:sldId id="306" r:id="rId15"/>
    <p:sldId id="307" r:id="rId16"/>
    <p:sldId id="290" r:id="rId17"/>
    <p:sldId id="309" r:id="rId18"/>
    <p:sldId id="291" r:id="rId19"/>
    <p:sldId id="293" r:id="rId20"/>
    <p:sldId id="294" r:id="rId21"/>
    <p:sldId id="295" r:id="rId22"/>
    <p:sldId id="296" r:id="rId23"/>
    <p:sldId id="297" r:id="rId24"/>
    <p:sldId id="298" r:id="rId25"/>
    <p:sldId id="277" r:id="rId26"/>
    <p:sldId id="278" r:id="rId27"/>
    <p:sldId id="279" r:id="rId28"/>
    <p:sldId id="280" r:id="rId29"/>
    <p:sldId id="281" r:id="rId30"/>
    <p:sldId id="282" r:id="rId31"/>
    <p:sldId id="283" r:id="rId32"/>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88207" autoAdjust="0"/>
  </p:normalViewPr>
  <p:slideViewPr>
    <p:cSldViewPr>
      <p:cViewPr>
        <p:scale>
          <a:sx n="94" d="100"/>
          <a:sy n="94" d="100"/>
        </p:scale>
        <p:origin x="-1952" y="-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10</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18</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6</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Key-value stores.</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1) What is </a:t>
            </a:r>
            <a:r>
              <a:rPr lang="en-US" sz="1200" b="0" i="0" u="none" strike="noStrike" cap="none" baseline="0" dirty="0" err="1">
                <a:solidFill>
                  <a:schemeClr val="dk1"/>
                </a:solidFill>
                <a:latin typeface="Calibri"/>
                <a:ea typeface="Calibri"/>
                <a:cs typeface="Calibri"/>
                <a:sym typeface="Calibri"/>
              </a:rPr>
              <a:t>RAMCloud</a:t>
            </a:r>
            <a:r>
              <a:rPr lang="en-US" sz="1200" b="0" i="0" u="none" strike="noStrike" cap="none" baseline="0" dirty="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DRAM-based storage system</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The case for </a:t>
            </a:r>
            <a:r>
              <a:rPr lang="en-US" sz="1200" b="0" i="0" u="none" strike="noStrike" cap="none" baseline="0" dirty="0" err="1">
                <a:solidFill>
                  <a:schemeClr val="dk1"/>
                </a:solidFill>
                <a:latin typeface="Calibri"/>
                <a:ea typeface="Calibri"/>
                <a:cs typeface="Calibri"/>
                <a:sym typeface="Calibri"/>
              </a:rPr>
              <a:t>RAMCloud</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http://</a:t>
            </a:r>
            <a:r>
              <a:rPr lang="en-US" sz="1200" b="0" i="0" u="none" strike="noStrike" cap="none" baseline="0" dirty="0" err="1">
                <a:solidFill>
                  <a:schemeClr val="dk1"/>
                </a:solidFill>
                <a:latin typeface="Calibri"/>
                <a:ea typeface="Calibri"/>
                <a:cs typeface="Calibri"/>
                <a:sym typeface="Calibri"/>
              </a:rPr>
              <a:t>delivery.acm.org</a:t>
            </a:r>
            <a:r>
              <a:rPr lang="en-US" sz="1200" b="0" i="0" u="none" strike="noStrike" cap="none" baseline="0" dirty="0">
                <a:solidFill>
                  <a:schemeClr val="dk1"/>
                </a:solidFill>
                <a:latin typeface="Calibri"/>
                <a:ea typeface="Calibri"/>
                <a:cs typeface="Calibri"/>
                <a:sym typeface="Calibri"/>
              </a:rPr>
              <a:t>/10.1145/1970000/1965751/p121-ousterhout.pdf?ip=2.83.55.65&amp;id=1965751&amp;acc=</a:t>
            </a:r>
            <a:r>
              <a:rPr lang="en-US" sz="1200" b="0" i="0" u="none" strike="noStrike" cap="none" baseline="0" dirty="0" err="1">
                <a:solidFill>
                  <a:schemeClr val="dk1"/>
                </a:solidFill>
                <a:latin typeface="Calibri"/>
                <a:ea typeface="Calibri"/>
                <a:cs typeface="Calibri"/>
                <a:sym typeface="Calibri"/>
              </a:rPr>
              <a:t>OPEN&amp;key</a:t>
            </a:r>
            <a:r>
              <a:rPr lang="en-US" sz="1200" b="0" i="0" u="none" strike="noStrike" cap="none" baseline="0" dirty="0">
                <a:solidFill>
                  <a:schemeClr val="dk1"/>
                </a:solidFill>
                <a:latin typeface="Calibri"/>
                <a:ea typeface="Calibri"/>
                <a:cs typeface="Calibri"/>
                <a:sym typeface="Calibri"/>
              </a:rPr>
              <a:t>=4D4702B0C3E38B35%2E4D4702B0C3E38B35%2E528120C21059793D%2E6D218144511F3437&amp;CFID=551422919&amp;CFTOKEN=31387118&amp;__acm__=1420299996_3806cb8ae5b1fc2b0b8d8d4351f9242b</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http://</a:t>
            </a:r>
            <a:r>
              <a:rPr lang="en-US" sz="1200" b="0" i="0" u="none" strike="noStrike" cap="none" baseline="0" dirty="0" err="1">
                <a:solidFill>
                  <a:schemeClr val="dk1"/>
                </a:solidFill>
                <a:latin typeface="Calibri"/>
                <a:ea typeface="Calibri"/>
                <a:cs typeface="Calibri"/>
                <a:sym typeface="Calibri"/>
              </a:rPr>
              <a:t>web.stanford.edu</a:t>
            </a:r>
            <a:r>
              <a:rPr lang="en-US" sz="1200" b="0" i="0" u="none" strike="noStrike" cap="none" baseline="0" dirty="0">
                <a:solidFill>
                  <a:schemeClr val="dk1"/>
                </a:solidFill>
                <a:latin typeface="Calibri"/>
                <a:ea typeface="Calibri"/>
                <a:cs typeface="Calibri"/>
                <a:sym typeface="Calibri"/>
              </a:rPr>
              <a:t>/~ouster/</a:t>
            </a:r>
            <a:r>
              <a:rPr lang="en-US" sz="1200" b="0" i="0" u="none" strike="noStrike" cap="none" baseline="0" dirty="0" err="1">
                <a:solidFill>
                  <a:schemeClr val="dk1"/>
                </a:solidFill>
                <a:latin typeface="Calibri"/>
                <a:ea typeface="Calibri"/>
                <a:cs typeface="Calibri"/>
                <a:sym typeface="Calibri"/>
              </a:rPr>
              <a:t>cgi</a:t>
            </a:r>
            <a:r>
              <a:rPr lang="en-US" sz="1200" b="0" i="0" u="none" strike="noStrike" cap="none" baseline="0" dirty="0">
                <a:solidFill>
                  <a:schemeClr val="dk1"/>
                </a:solidFill>
                <a:latin typeface="Calibri"/>
                <a:ea typeface="Calibri"/>
                <a:cs typeface="Calibri"/>
                <a:sym typeface="Calibri"/>
              </a:rPr>
              <a:t>-bin/papers/</a:t>
            </a:r>
            <a:r>
              <a:rPr lang="en-US" sz="1200" b="0" i="0" u="none" strike="noStrike" cap="none" baseline="0" dirty="0" err="1">
                <a:solidFill>
                  <a:schemeClr val="dk1"/>
                </a:solidFill>
                <a:latin typeface="Calibri"/>
                <a:ea typeface="Calibri"/>
                <a:cs typeface="Calibri"/>
                <a:sym typeface="Calibri"/>
              </a:rPr>
              <a:t>ramcloud-recovery.pdf</a:t>
            </a:r>
            <a:endParaRPr lang="en-US" sz="1200" b="0" i="0" u="none" strike="noStrike" cap="none" baseline="0" dirty="0">
              <a:solidFill>
                <a:schemeClr val="dk1"/>
              </a:solidFill>
              <a:latin typeface="Calibri"/>
              <a:ea typeface="Calibri"/>
              <a:cs typeface="Calibri"/>
              <a:sym typeface="Calibri"/>
            </a:endParaRP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8</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9</a:t>
            </a:fld>
            <a:endParaRPr lang="en-US"/>
          </a:p>
        </p:txBody>
      </p:sp>
    </p:spTree>
    <p:extLst>
      <p:ext uri="{BB962C8B-B14F-4D97-AF65-F5344CB8AC3E}">
        <p14:creationId xmlns:p14="http://schemas.microsoft.com/office/powerpoint/2010/main" val="138161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Prototyping</a:t>
            </a:r>
          </a:p>
          <a:p>
            <a:pPr marL="0" marR="0" lvl="0" indent="0" algn="ctr" rtl="0">
              <a:spcBef>
                <a:spcPts val="360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Firebox-0</a:t>
            </a:r>
          </a:p>
          <a:p>
            <a:pPr marL="0" marR="0" lvl="0" indent="0" algn="ctr" rtl="0">
              <a:spcBef>
                <a:spcPts val="3600"/>
              </a:spcBef>
              <a:spcAft>
                <a:spcPts val="120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14046" y="302842"/>
            <a:ext cx="6272754" cy="553998"/>
          </a:xfrm>
          <a:prstGeom prst="rect">
            <a:avLst/>
          </a:prstGeom>
          <a:noFill/>
        </p:spPr>
        <p:txBody>
          <a:bodyPr wrap="square" rtlCol="0">
            <a:spAutoFit/>
          </a:bodyPr>
          <a:lstStyle/>
          <a:p>
            <a:r>
              <a:rPr lang="en-US" sz="3000" b="1" dirty="0" err="1" smtClean="0"/>
              <a:t>AeroSpike</a:t>
            </a:r>
            <a:r>
              <a:rPr lang="en-US" sz="3000" b="1" dirty="0" smtClean="0"/>
              <a:t> + Cassandra (YCSB)</a:t>
            </a:r>
            <a:endParaRPr lang="en-US" sz="3000" b="1" dirty="0"/>
          </a:p>
        </p:txBody>
      </p:sp>
      <p:sp>
        <p:nvSpPr>
          <p:cNvPr id="6" name="TextBox 5"/>
          <p:cNvSpPr txBox="1"/>
          <p:nvPr/>
        </p:nvSpPr>
        <p:spPr>
          <a:xfrm>
            <a:off x="304801" y="4800600"/>
            <a:ext cx="3810000" cy="1676400"/>
          </a:xfrm>
          <a:prstGeom prst="rect">
            <a:avLst/>
          </a:prstGeom>
          <a:noFill/>
          <a:ln>
            <a:solidFill>
              <a:schemeClr val="tx1"/>
            </a:solidFill>
          </a:ln>
        </p:spPr>
        <p:txBody>
          <a:bodyPr wrap="none" rtlCol="0">
            <a:noAutofit/>
          </a:bodyPr>
          <a:lstStyle/>
          <a:p>
            <a:r>
              <a:rPr lang="en-US" sz="1600" dirty="0" smtClean="0"/>
              <a:t>- YCSB</a:t>
            </a:r>
            <a:r>
              <a:rPr lang="en-US" sz="1600" dirty="0"/>
              <a:t>:</a:t>
            </a:r>
          </a:p>
          <a:p>
            <a:pPr marL="285750" indent="-285750">
              <a:buFont typeface="Arial"/>
              <a:buChar char="•"/>
            </a:pPr>
            <a:r>
              <a:rPr lang="en-US" sz="1600" dirty="0"/>
              <a:t>32 concurrent </a:t>
            </a:r>
            <a:r>
              <a:rPr lang="en-US" sz="1600" dirty="0" smtClean="0"/>
              <a:t>clients from Firebox</a:t>
            </a:r>
          </a:p>
          <a:p>
            <a:r>
              <a:rPr lang="en-US" sz="1600" dirty="0" smtClean="0"/>
              <a:t>- </a:t>
            </a:r>
            <a:r>
              <a:rPr lang="en-US" sz="1600" dirty="0" err="1" smtClean="0"/>
              <a:t>Aerospike</a:t>
            </a:r>
            <a:r>
              <a:rPr lang="en-US" sz="1600" dirty="0" smtClean="0"/>
              <a:t> </a:t>
            </a:r>
            <a:r>
              <a:rPr lang="en-US" sz="1600" dirty="0" smtClean="0"/>
              <a:t>and Cassandra setup:</a:t>
            </a:r>
          </a:p>
          <a:p>
            <a:pPr marL="285750" indent="-285750">
              <a:buFont typeface="Arial"/>
              <a:buChar char="•"/>
            </a:pPr>
            <a:r>
              <a:rPr lang="en-US" sz="1600" dirty="0" smtClean="0"/>
              <a:t>4 nodes</a:t>
            </a:r>
          </a:p>
          <a:p>
            <a:pPr marL="285750" indent="-285750">
              <a:buFont typeface="Arial"/>
              <a:buChar char="•"/>
            </a:pPr>
            <a:r>
              <a:rPr lang="en-US" sz="1600" dirty="0" smtClean="0"/>
              <a:t>Replication factor = 3</a:t>
            </a:r>
            <a:endParaRPr lang="en-US" sz="1600" dirty="0"/>
          </a:p>
          <a:p>
            <a:endParaRPr lang="en-US" sz="1600" dirty="0"/>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800600"/>
            <a:ext cx="4554369" cy="1676400"/>
          </a:xfrm>
          <a:prstGeom prst="rect">
            <a:avLst/>
          </a:prstGeom>
          <a:noFill/>
          <a:ln>
            <a:solidFill>
              <a:schemeClr val="tx1"/>
            </a:solidFill>
          </a:ln>
        </p:spPr>
        <p:txBody>
          <a:bodyPr wrap="none" rtlCol="0">
            <a:normAutofit/>
          </a:bodyPr>
          <a:lstStyle/>
          <a:p>
            <a:r>
              <a:rPr lang="en-US" sz="1600" dirty="0" smtClean="0"/>
              <a:t>YCSB results:</a:t>
            </a:r>
            <a:endParaRPr lang="en-US" sz="1600" dirty="0"/>
          </a:p>
          <a:p>
            <a:pPr marL="285750" indent="-285750">
              <a:buFont typeface="Arial"/>
              <a:buChar char="•"/>
            </a:pPr>
            <a:r>
              <a:rPr lang="en-US" sz="1600" dirty="0"/>
              <a:t>Sub</a:t>
            </a:r>
            <a:r>
              <a:rPr lang="en-US" sz="1600" dirty="0" smtClean="0"/>
              <a:t>-millisecond </a:t>
            </a:r>
            <a:r>
              <a:rPr lang="en-US" sz="1600" dirty="0"/>
              <a:t>average read latency for </a:t>
            </a:r>
          </a:p>
          <a:p>
            <a:r>
              <a:rPr lang="en-US" sz="1600" dirty="0"/>
              <a:t>both </a:t>
            </a:r>
            <a:r>
              <a:rPr lang="en-US" sz="1600" dirty="0" err="1"/>
              <a:t>Aerospike</a:t>
            </a:r>
            <a:r>
              <a:rPr lang="en-US" sz="1600" dirty="0"/>
              <a:t> and </a:t>
            </a:r>
            <a:r>
              <a:rPr lang="en-US" sz="1600" dirty="0" smtClean="0"/>
              <a:t>Cassandra</a:t>
            </a:r>
          </a:p>
          <a:p>
            <a:pPr marL="285750" indent="-285750">
              <a:buFont typeface="Arial"/>
              <a:buChar char="•"/>
            </a:pPr>
            <a:r>
              <a:rPr lang="en-US" sz="1600" dirty="0" err="1" smtClean="0"/>
              <a:t>Aerospike</a:t>
            </a:r>
            <a:r>
              <a:rPr lang="en-US" sz="1600" dirty="0" smtClean="0"/>
              <a:t> with higher throughput for workload </a:t>
            </a:r>
          </a:p>
          <a:p>
            <a:r>
              <a:rPr lang="en-US" sz="1600" dirty="0" smtClean="0"/>
              <a:t>D </a:t>
            </a:r>
            <a:r>
              <a:rPr lang="en-US" sz="1600" dirty="0" smtClean="0"/>
              <a:t>(“read latest”) </a:t>
            </a:r>
            <a:r>
              <a:rPr lang="en-US" sz="1600" dirty="0" smtClean="0"/>
              <a:t>and E </a:t>
            </a:r>
            <a:r>
              <a:rPr lang="en-US" sz="1600" dirty="0" smtClean="0"/>
              <a:t>(“short ranges”)</a:t>
            </a:r>
            <a:endParaRPr lang="en-US" sz="1600" dirty="0"/>
          </a:p>
          <a:p>
            <a:endParaRPr lang="en-US" sz="1600" dirty="0"/>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10</a:t>
            </a:fld>
            <a:endParaRPr lang="en-US" sz="2200" b="1"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838200" y="5334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 on Firebox-0</a:t>
            </a:r>
            <a:endParaRPr lang="en-US" sz="4400" dirty="0">
              <a:solidFill>
                <a:schemeClr val="dk1"/>
              </a:solidFill>
              <a:latin typeface="Calibri"/>
              <a:ea typeface="Calibri"/>
              <a:cs typeface="Calibri"/>
              <a:sym typeface="Calibri"/>
            </a:endParaRPr>
          </a:p>
        </p:txBody>
      </p:sp>
      <p:grpSp>
        <p:nvGrpSpPr>
          <p:cNvPr id="176" name="Shape 176"/>
          <p:cNvGrpSpPr/>
          <p:nvPr/>
        </p:nvGrpSpPr>
        <p:grpSpPr>
          <a:xfrm>
            <a:off x="533400" y="2057400"/>
            <a:ext cx="8168002" cy="2935375"/>
            <a:chOff x="685800" y="2382740"/>
            <a:chExt cx="8168002"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82740"/>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5" name="Shape 307"/>
          <p:cNvSpPr/>
          <p:nvPr/>
        </p:nvSpPr>
        <p:spPr>
          <a:xfrm>
            <a:off x="533400" y="2133600"/>
            <a:ext cx="4648200" cy="8382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11</a:t>
            </a:fld>
            <a:endParaRPr lang="en-US" sz="2200" b="1" dirty="0"/>
          </a:p>
        </p:txBody>
      </p:sp>
    </p:spTree>
    <p:extLst>
      <p:ext uri="{BB962C8B-B14F-4D97-AF65-F5344CB8AC3E}">
        <p14:creationId xmlns:p14="http://schemas.microsoft.com/office/powerpoint/2010/main" val="26745220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2000" b="1" i="0" u="none" strike="noStrike" cap="none" baseline="0" dirty="0">
                <a:solidFill>
                  <a:srgbClr val="000000"/>
                </a:solidFill>
                <a:latin typeface="Arial"/>
                <a:ea typeface="Arial"/>
                <a:cs typeface="Arial"/>
                <a:sym typeface="Arial"/>
              </a:rPr>
              <a:t>Goal</a:t>
            </a:r>
            <a:r>
              <a:rPr lang="en-US" sz="2000" b="0" i="0" u="none" strike="noStrike" cap="none" baseline="0" dirty="0">
                <a:solidFill>
                  <a:srgbClr val="000000"/>
                </a:solidFill>
                <a:latin typeface="Arial"/>
                <a:ea typeface="Arial"/>
                <a:cs typeface="Arial"/>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dirty="0">
              <a:solidFill>
                <a:srgbClr val="000000"/>
              </a:solidFill>
              <a:latin typeface="Arial"/>
              <a:ea typeface="Arial"/>
              <a:cs typeface="Arial"/>
              <a:sym typeface="Arial"/>
            </a:endParaRPr>
          </a:p>
          <a:p>
            <a:pPr marL="230188" marR="0" lvl="0" indent="0" algn="l" rtl="0">
              <a:lnSpc>
                <a:spcPct val="100000"/>
              </a:lnSpc>
              <a:spcBef>
                <a:spcPts val="0"/>
              </a:spcBef>
              <a:spcAft>
                <a:spcPts val="0"/>
              </a:spcAft>
              <a:buClr>
                <a:schemeClr val="dk1"/>
              </a:buClr>
              <a:buSzPct val="25000"/>
              <a:buFont typeface="Arial"/>
              <a:buNone/>
            </a:pPr>
            <a:r>
              <a:rPr lang="en-US" sz="2000" b="0" i="0" u="none" strike="noStrike" cap="none" baseline="0" dirty="0">
                <a:solidFill>
                  <a:srgbClr val="000000"/>
                </a:solidFill>
                <a:latin typeface="Arial"/>
                <a:ea typeface="Arial"/>
                <a:cs typeface="Arial"/>
                <a:sym typeface="Arial"/>
              </a:rPr>
              <a:t>Apache </a:t>
            </a:r>
            <a:r>
              <a:rPr lang="en-US" sz="2000" b="0" i="0" u="none" strike="noStrike" cap="none" baseline="0" dirty="0" err="1">
                <a:solidFill>
                  <a:srgbClr val="000000"/>
                </a:solidFill>
                <a:latin typeface="Arial"/>
                <a:ea typeface="Arial"/>
                <a:cs typeface="Arial"/>
                <a:sym typeface="Arial"/>
              </a:rPr>
              <a:t>Solr</a:t>
            </a:r>
            <a:r>
              <a:rPr lang="en-US" sz="2000" b="0" i="0" u="none" strike="noStrike" cap="none" baseline="0" dirty="0">
                <a:solidFill>
                  <a:srgbClr val="000000"/>
                </a:solidFill>
                <a:latin typeface="Arial"/>
                <a:ea typeface="Arial"/>
                <a:cs typeface="Arial"/>
                <a:sym typeface="Arial"/>
              </a:rPr>
              <a:t>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Apache Solr on Firebox-0</a:t>
            </a:r>
          </a:p>
        </p:txBody>
      </p:sp>
      <p:sp>
        <p:nvSpPr>
          <p:cNvPr id="98" name="Shape 98"/>
          <p:cNvSpPr txBox="1"/>
          <p:nvPr/>
        </p:nvSpPr>
        <p:spPr>
          <a:xfrm>
            <a:off x="4069600" y="5214865"/>
            <a:ext cx="4598099" cy="914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Fan-out pattern</a:t>
            </a:r>
            <a:r>
              <a:rPr lang="en-US" sz="1800" b="0" i="0" u="none" strike="noStrike" cap="none" baseline="0">
                <a:solidFill>
                  <a:srgbClr val="000000"/>
                </a:solidFill>
                <a:latin typeface="Arial"/>
                <a:ea typeface="Arial"/>
                <a:cs typeface="Arial"/>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12</a:t>
            </a:fld>
            <a:endParaRPr lang="en-US" sz="2200" b="1"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a:solidFill>
                  <a:srgbClr val="1B3384"/>
                </a:solidFill>
                <a:latin typeface="Arial"/>
                <a:ea typeface="Arial"/>
                <a:cs typeface="Arial"/>
                <a:sym typeface="Arial"/>
              </a:rPr>
              <a:t>Solr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13</a:t>
            </a:fld>
            <a:endParaRPr lang="en-US" sz="2200" b="1"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tl val="0"/>
              </a:rPr>
              <a:t>Experiment: </a:t>
            </a:r>
            <a:r>
              <a:rPr lang="en-US" sz="2400" b="1">
                <a:solidFill>
                  <a:srgbClr val="1B3384"/>
                </a:solidFill>
                <a:rtl val="0"/>
              </a:rPr>
              <a:t>Serving a large search index off of disk</a:t>
            </a:r>
          </a:p>
        </p:txBody>
      </p:sp>
      <p:sp>
        <p:nvSpPr>
          <p:cNvPr id="114" name="Shape 114"/>
          <p:cNvSpPr/>
          <p:nvPr/>
        </p:nvSpPr>
        <p:spPr>
          <a:xfrm>
            <a:off x="256950" y="5215700"/>
            <a:ext cx="8429850" cy="15573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5291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0" u="none" strike="noStrike" cap="none" baseline="0" dirty="0">
                <a:solidFill>
                  <a:srgbClr val="000000"/>
                </a:solidFill>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600" b="0" i="0" u="none" strike="noStrike" cap="none" baseline="0" dirty="0">
                <a:solidFill>
                  <a:srgbClr val="000000"/>
                </a:solidFill>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600" b="0" i="0" u="none" strike="noStrike" cap="none" baseline="0" dirty="0">
                <a:solidFill>
                  <a:srgbClr val="000000"/>
                </a:solidFill>
                <a:sym typeface="Arial"/>
                <a:rtl val="0"/>
              </a:rPr>
              <a:t>Java GC is unpredictable - S</a:t>
            </a:r>
            <a:r>
              <a:rPr lang="en-US" sz="1600" dirty="0">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sz="1600" dirty="0">
                <a:solidFill>
                  <a:schemeClr val="dk1"/>
                </a:solidFill>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sz="1600" dirty="0" err="1">
                <a:solidFill>
                  <a:schemeClr val="dk1"/>
                </a:solidFill>
                <a:rtl val="0"/>
              </a:rPr>
              <a:t>exogeneous</a:t>
            </a:r>
            <a:r>
              <a:rPr lang="en-US" sz="1600" dirty="0">
                <a:solidFill>
                  <a:schemeClr val="dk1"/>
                </a:solidFill>
                <a:rtl val="0"/>
              </a:rPr>
              <a:t> factors that disrupt performance can be hard to find and diagnose</a:t>
            </a:r>
          </a:p>
        </p:txBody>
      </p:sp>
      <p:sp>
        <p:nvSpPr>
          <p:cNvPr id="116" name="Shape 116"/>
          <p:cNvSpPr txBox="1"/>
          <p:nvPr/>
        </p:nvSpPr>
        <p:spPr>
          <a:xfrm>
            <a:off x="1324500" y="906132"/>
            <a:ext cx="6494999" cy="541667"/>
          </a:xfrm>
          <a:prstGeom prst="rect">
            <a:avLst/>
          </a:prstGeom>
          <a:noFill/>
          <a:ln>
            <a:noFill/>
          </a:ln>
        </p:spPr>
        <p:txBody>
          <a:bodyPr lIns="91425" tIns="91425" rIns="91425" bIns="91425" anchor="t" anchorCtr="0">
            <a:noAutofit/>
          </a:bodyPr>
          <a:lstStyle/>
          <a:p>
            <a:pPr algn="ctr">
              <a:buClr>
                <a:srgbClr val="000000"/>
              </a:buClr>
              <a:buSzPct val="25000"/>
            </a:pPr>
            <a:r>
              <a:rPr lang="en-US" sz="1400" b="0" i="0" u="none" strike="noStrike" cap="none" baseline="0" dirty="0" smtClean="0">
                <a:solidFill>
                  <a:srgbClr val="000000"/>
                </a:solidFill>
                <a:latin typeface="Arial"/>
                <a:ea typeface="Arial"/>
                <a:cs typeface="Arial"/>
                <a:sym typeface="Arial"/>
                <a:rtl val="0"/>
              </a:rPr>
              <a:t>Samsung 843T MZ7WD480 SATA </a:t>
            </a:r>
            <a:r>
              <a:rPr lang="en-US" sz="1400" b="0" i="0" u="none" strike="noStrike" cap="none" baseline="0" dirty="0">
                <a:solidFill>
                  <a:srgbClr val="000000"/>
                </a:solidFill>
                <a:latin typeface="Arial"/>
                <a:ea typeface="Arial"/>
                <a:cs typeface="Arial"/>
                <a:sym typeface="Arial"/>
                <a:rtl val="0"/>
              </a:rPr>
              <a:t>vs. </a:t>
            </a:r>
            <a:r>
              <a:rPr lang="en-US" sz="1400" b="0" i="0" u="none" strike="noStrike" cap="none" baseline="0" dirty="0" smtClean="0">
                <a:solidFill>
                  <a:srgbClr val="000000"/>
                </a:solidFill>
                <a:latin typeface="Arial"/>
                <a:ea typeface="Arial"/>
                <a:cs typeface="Arial"/>
                <a:sym typeface="Arial"/>
                <a:rtl val="0"/>
              </a:rPr>
              <a:t>Samsung</a:t>
            </a:r>
            <a:r>
              <a:rPr lang="en-US" sz="1400" b="0" i="0" u="none" strike="noStrike" cap="none" dirty="0" smtClean="0">
                <a:solidFill>
                  <a:srgbClr val="000000"/>
                </a:solidFill>
                <a:latin typeface="Arial"/>
                <a:ea typeface="Arial"/>
                <a:cs typeface="Arial"/>
                <a:sym typeface="Arial"/>
                <a:rtl val="0"/>
              </a:rPr>
              <a:t> </a:t>
            </a:r>
            <a:r>
              <a:rPr lang="en-US" sz="1400" b="0" i="0" u="none" strike="noStrike" cap="none" baseline="0" dirty="0" smtClean="0">
                <a:solidFill>
                  <a:srgbClr val="000000"/>
                </a:solidFill>
                <a:latin typeface="Arial"/>
                <a:ea typeface="Arial"/>
                <a:cs typeface="Arial"/>
                <a:sym typeface="Arial"/>
                <a:rtl val="0"/>
              </a:rPr>
              <a:t>XS1715 </a:t>
            </a:r>
            <a:r>
              <a:rPr lang="en-US" sz="1400" b="0" i="0" u="none" strike="noStrike" cap="none" baseline="0" dirty="0" err="1" smtClean="0">
                <a:solidFill>
                  <a:srgbClr val="000000"/>
                </a:solidFill>
                <a:latin typeface="Arial"/>
                <a:ea typeface="Arial"/>
                <a:cs typeface="Arial"/>
                <a:sym typeface="Arial"/>
                <a:rtl val="0"/>
              </a:rPr>
              <a:t>PCIe</a:t>
            </a:r>
            <a:r>
              <a:rPr lang="en-US" sz="1400" b="0" i="0" u="none" strike="noStrike" cap="none" baseline="0" dirty="0" smtClean="0">
                <a:solidFill>
                  <a:srgbClr val="000000"/>
                </a:solidFill>
                <a:latin typeface="Arial"/>
                <a:ea typeface="Arial"/>
                <a:cs typeface="Arial"/>
                <a:sym typeface="Arial"/>
                <a:rtl val="0"/>
              </a:rPr>
              <a:t> 3.0 SSDs</a:t>
            </a:r>
            <a:endParaRPr lang="en-US" dirty="0"/>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smtClean="0">
                <a:solidFill>
                  <a:srgbClr val="000000"/>
                </a:solidFill>
                <a:latin typeface="Arial"/>
                <a:ea typeface="Arial"/>
                <a:cs typeface="Arial"/>
                <a:sym typeface="Arial"/>
                <a:rtl val="0"/>
              </a:rPr>
              <a:t>2 </a:t>
            </a:r>
            <a:r>
              <a:rPr lang="en-US" sz="1400" b="0" i="0" u="none" strike="noStrike" cap="none" baseline="0" dirty="0">
                <a:solidFill>
                  <a:srgbClr val="000000"/>
                </a:solidFill>
                <a:latin typeface="Arial"/>
                <a:ea typeface="Arial"/>
                <a:cs typeface="Arial"/>
                <a:sym typeface="Arial"/>
                <a:rtl val="0"/>
              </a:rPr>
              <a:t>shards, no replicas, 50 million indexed documents, 4 GB heap max, default GC settings</a:t>
            </a:r>
          </a:p>
        </p:txBody>
      </p:sp>
      <p:sp>
        <p:nvSpPr>
          <p:cNvPr id="117" name="Shape 117"/>
          <p:cNvSpPr txBox="1"/>
          <p:nvPr/>
        </p:nvSpPr>
        <p:spPr>
          <a:xfrm>
            <a:off x="833250" y="4723900"/>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a:solidFill>
                  <a:srgbClr val="000000"/>
                </a:solidFill>
                <a:latin typeface="Arial"/>
                <a:ea typeface="Arial"/>
                <a:cs typeface="Arial"/>
                <a:sym typeface="Arial"/>
                <a:rtl val="0"/>
              </a:rPr>
              <a:t>PCI-Express ~25% lower latency</a:t>
            </a:r>
          </a:p>
        </p:txBody>
      </p:sp>
      <p:pic>
        <p:nvPicPr>
          <p:cNvPr id="119" name="Shape 119"/>
          <p:cNvPicPr preferRelativeResize="0"/>
          <p:nvPr/>
        </p:nvPicPr>
        <p:blipFill>
          <a:blip r:embed="rId3">
            <a:alphaModFix/>
          </a:blip>
          <a:stretch>
            <a:fillRect/>
          </a:stretch>
        </p:blipFill>
        <p:spPr>
          <a:xfrm>
            <a:off x="295600" y="1434475"/>
            <a:ext cx="4480234" cy="3360175"/>
          </a:xfrm>
          <a:prstGeom prst="rect">
            <a:avLst/>
          </a:prstGeom>
          <a:noFill/>
          <a:ln>
            <a:noFill/>
          </a:ln>
        </p:spPr>
      </p:pic>
      <p:pic>
        <p:nvPicPr>
          <p:cNvPr id="120" name="Shape 120"/>
          <p:cNvPicPr preferRelativeResize="0"/>
          <p:nvPr/>
        </p:nvPicPr>
        <p:blipFill>
          <a:blip r:embed="rId4">
            <a:alphaModFix/>
          </a:blip>
          <a:stretch>
            <a:fillRect/>
          </a:stretch>
        </p:blipFill>
        <p:spPr>
          <a:xfrm>
            <a:off x="4452875" y="1439912"/>
            <a:ext cx="4480223" cy="3360187"/>
          </a:xfrm>
          <a:prstGeom prst="rect">
            <a:avLst/>
          </a:prstGeom>
          <a:noFill/>
          <a:ln>
            <a:noFill/>
          </a:ln>
        </p:spPr>
      </p:pic>
      <p:sp>
        <p:nvSpPr>
          <p:cNvPr id="121" name="Shape 121"/>
          <p:cNvSpPr txBox="1"/>
          <p:nvPr/>
        </p:nvSpPr>
        <p:spPr>
          <a:xfrm rot="-5400000">
            <a:off x="-400800" y="2855249"/>
            <a:ext cx="1564800" cy="401700"/>
          </a:xfrm>
          <a:prstGeom prst="rect">
            <a:avLst/>
          </a:prstGeom>
          <a:noFill/>
          <a:ln>
            <a:noFill/>
          </a:ln>
        </p:spPr>
        <p:txBody>
          <a:bodyPr lIns="91425" tIns="91425" rIns="91425" bIns="91425" anchor="t" anchorCtr="0">
            <a:noAutofit/>
          </a:bodyPr>
          <a:lstStyle/>
          <a:p>
            <a:pPr>
              <a:spcBef>
                <a:spcPts val="0"/>
              </a:spcBef>
              <a:buNone/>
            </a:pPr>
            <a:r>
              <a:rPr lang="en-US" sz="1800"/>
              <a:t>Latency (ms)</a:t>
            </a:r>
          </a:p>
        </p:txBody>
      </p:sp>
      <p:sp>
        <p:nvSpPr>
          <p:cNvPr id="122" name="Shape 122"/>
          <p:cNvSpPr txBox="1"/>
          <p:nvPr/>
        </p:nvSpPr>
        <p:spPr>
          <a:xfrm>
            <a:off x="1845112" y="4460800"/>
            <a:ext cx="1381199" cy="263100"/>
          </a:xfrm>
          <a:prstGeom prst="rect">
            <a:avLst/>
          </a:prstGeom>
          <a:noFill/>
          <a:ln>
            <a:noFill/>
          </a:ln>
        </p:spPr>
        <p:txBody>
          <a:bodyPr lIns="91425" tIns="91425" rIns="91425" bIns="91425" anchor="t" anchorCtr="0">
            <a:noAutofit/>
          </a:bodyPr>
          <a:lstStyle/>
          <a:p>
            <a:pPr algn="ctr">
              <a:spcBef>
                <a:spcPts val="0"/>
              </a:spcBef>
              <a:buNone/>
            </a:pPr>
            <a:r>
              <a:rPr lang="en-US" sz="1600"/>
              <a:t>Test run</a:t>
            </a:r>
          </a:p>
        </p:txBody>
      </p:sp>
      <p:sp>
        <p:nvSpPr>
          <p:cNvPr id="123" name="Shape 123"/>
          <p:cNvSpPr txBox="1"/>
          <p:nvPr/>
        </p:nvSpPr>
        <p:spPr>
          <a:xfrm>
            <a:off x="6002375" y="4460800"/>
            <a:ext cx="1381199" cy="263100"/>
          </a:xfrm>
          <a:prstGeom prst="rect">
            <a:avLst/>
          </a:prstGeom>
          <a:noFill/>
          <a:ln>
            <a:noFill/>
          </a:ln>
        </p:spPr>
        <p:txBody>
          <a:bodyPr lIns="91425" tIns="91425" rIns="91425" bIns="91425" anchor="t" anchorCtr="0">
            <a:noAutofit/>
          </a:bodyPr>
          <a:lstStyle/>
          <a:p>
            <a:pPr lvl="0" algn="ctr" rtl="0">
              <a:spcBef>
                <a:spcPts val="0"/>
              </a:spcBef>
              <a:buNone/>
            </a:pPr>
            <a:r>
              <a:rPr lang="en-US" sz="1600" dirty="0"/>
              <a:t>Test run</a:t>
            </a:r>
          </a:p>
        </p:txBody>
      </p:sp>
      <p:sp>
        <p:nvSpPr>
          <p:cNvPr id="124" name="Shape 124"/>
          <p:cNvSpPr txBox="1"/>
          <p:nvPr/>
        </p:nvSpPr>
        <p:spPr>
          <a:xfrm>
            <a:off x="1435916" y="1406375"/>
            <a:ext cx="2199600" cy="358799"/>
          </a:xfrm>
          <a:prstGeom prst="rect">
            <a:avLst/>
          </a:prstGeom>
          <a:noFill/>
          <a:ln>
            <a:noFill/>
          </a:ln>
        </p:spPr>
        <p:txBody>
          <a:bodyPr lIns="91425" tIns="91425" rIns="91425" bIns="91425" anchor="t" anchorCtr="0">
            <a:noAutofit/>
          </a:bodyPr>
          <a:lstStyle/>
          <a:p>
            <a:pPr algn="ctr">
              <a:spcBef>
                <a:spcPts val="0"/>
              </a:spcBef>
              <a:buNone/>
            </a:pPr>
            <a:r>
              <a:rPr lang="en-US"/>
              <a:t>Search latency, average</a:t>
            </a:r>
          </a:p>
        </p:txBody>
      </p:sp>
      <p:sp>
        <p:nvSpPr>
          <p:cNvPr id="125" name="Shape 125"/>
          <p:cNvSpPr txBox="1"/>
          <p:nvPr/>
        </p:nvSpPr>
        <p:spPr>
          <a:xfrm>
            <a:off x="5365186" y="1406375"/>
            <a:ext cx="2655600" cy="358799"/>
          </a:xfrm>
          <a:prstGeom prst="rect">
            <a:avLst/>
          </a:prstGeom>
          <a:noFill/>
          <a:ln>
            <a:noFill/>
          </a:ln>
        </p:spPr>
        <p:txBody>
          <a:bodyPr lIns="91425" tIns="91425" rIns="91425" bIns="91425" anchor="t" anchorCtr="0">
            <a:noAutofit/>
          </a:bodyPr>
          <a:lstStyle/>
          <a:p>
            <a:pPr lvl="0" algn="ctr" rtl="0">
              <a:spcBef>
                <a:spcPts val="0"/>
              </a:spcBef>
              <a:buNone/>
            </a:pPr>
            <a:r>
              <a:rPr lang="en-US"/>
              <a:t>Search latency, 99th percentile</a:t>
            </a: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14</a:t>
            </a:fld>
            <a:endParaRPr lang="en-US" sz="2200" b="1" dirty="0"/>
          </a:p>
        </p:txBody>
      </p:sp>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a:solidFill>
                  <a:srgbClr val="1B3384"/>
                </a:solidFill>
                <a:latin typeface="Arial"/>
                <a:ea typeface="Arial"/>
                <a:cs typeface="Arial"/>
                <a:sym typeface="Arial"/>
                <a:rtl val="0"/>
              </a:rPr>
              <a:t>Testing </a:t>
            </a:r>
            <a:r>
              <a:rPr lang="en-US" sz="3000" b="1" i="0" u="none" strike="noStrike" cap="none" baseline="0" dirty="0" smtClean="0">
                <a:solidFill>
                  <a:srgbClr val="1B3384"/>
                </a:solidFill>
                <a:latin typeface="Arial"/>
                <a:ea typeface="Arial"/>
                <a:cs typeface="Arial"/>
                <a:sym typeface="Arial"/>
                <a:rtl val="0"/>
              </a:rPr>
              <a:t>Framework (BITS) -</a:t>
            </a:r>
            <a:br>
              <a:rPr lang="en-US" sz="3000" b="1" i="0" u="none" strike="noStrike" cap="none" baseline="0" dirty="0" smtClean="0">
                <a:solidFill>
                  <a:srgbClr val="1B3384"/>
                </a:solidFill>
                <a:latin typeface="Arial"/>
                <a:ea typeface="Arial"/>
                <a:cs typeface="Arial"/>
                <a:sym typeface="Arial"/>
                <a:rtl val="0"/>
              </a:rPr>
            </a:br>
            <a:r>
              <a:rPr lang="en-US" sz="3000" b="1" i="0" u="none" strike="noStrike" cap="none" baseline="0" dirty="0" smtClean="0">
                <a:solidFill>
                  <a:srgbClr val="1B3384"/>
                </a:solidFill>
                <a:latin typeface="Arial"/>
                <a:ea typeface="Arial"/>
                <a:cs typeface="Arial"/>
                <a:sym typeface="Arial"/>
                <a:rtl val="0"/>
              </a:rPr>
              <a:t> </a:t>
            </a:r>
            <a:r>
              <a:rPr lang="en-US" sz="3000" b="1" dirty="0" smtClean="0">
                <a:solidFill>
                  <a:srgbClr val="1B3384"/>
                </a:solidFill>
              </a:rPr>
              <a:t>Berkeley Interactive and Throughput Suite</a:t>
            </a:r>
            <a:endParaRPr lang="en-US" sz="3000" b="1" i="0" u="none" strike="noStrike" cap="none" baseline="0" dirty="0">
              <a:solidFill>
                <a:srgbClr val="1B3384"/>
              </a:solidFill>
              <a:latin typeface="Arial"/>
              <a:ea typeface="Arial"/>
              <a:cs typeface="Arial"/>
              <a:sym typeface="Arial"/>
              <a:rtl val="0"/>
            </a:endParaRPr>
          </a:p>
        </p:txBody>
      </p:sp>
      <p:pic>
        <p:nvPicPr>
          <p:cNvPr id="131" name="Shape 131"/>
          <p:cNvPicPr preferRelativeResize="0"/>
          <p:nvPr/>
        </p:nvPicPr>
        <p:blipFill rotWithShape="1">
          <a:blip r:embed="rId3">
            <a:alphaModFix/>
          </a:blip>
          <a:srcRect l="-1270" t="-1180" r="1269" b="45221"/>
          <a:stretch/>
        </p:blipFill>
        <p:spPr>
          <a:xfrm>
            <a:off x="298800" y="1371600"/>
            <a:ext cx="8388000" cy="3195899"/>
          </a:xfrm>
          <a:prstGeom prst="rect">
            <a:avLst/>
          </a:prstGeom>
          <a:noFill/>
          <a:ln w="9525" cap="flat">
            <a:solidFill>
              <a:schemeClr val="dk2"/>
            </a:solidFill>
            <a:prstDash val="solid"/>
            <a:round/>
            <a:headEnd type="none" w="med" len="med"/>
            <a:tailEnd type="none" w="med" len="med"/>
          </a:ln>
        </p:spPr>
      </p:pic>
      <p:sp>
        <p:nvSpPr>
          <p:cNvPr id="132" name="Shape 132"/>
          <p:cNvSpPr txBox="1"/>
          <p:nvPr/>
        </p:nvSpPr>
        <p:spPr>
          <a:xfrm>
            <a:off x="2769298" y="4571862"/>
            <a:ext cx="3447000" cy="5462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err="1">
                <a:solidFill>
                  <a:srgbClr val="000000"/>
                </a:solidFill>
                <a:latin typeface="Arial"/>
                <a:ea typeface="Arial"/>
                <a:cs typeface="Arial"/>
                <a:sym typeface="Arial"/>
                <a:rtl val="0"/>
              </a:rPr>
              <a:t>VisualVM</a:t>
            </a:r>
            <a:r>
              <a:rPr lang="en-US" sz="1400" b="0" i="0" u="none" strike="noStrike" cap="none" baseline="0" dirty="0">
                <a:solidFill>
                  <a:srgbClr val="000000"/>
                </a:solidFill>
                <a:latin typeface="Arial"/>
                <a:ea typeface="Arial"/>
                <a:cs typeface="Arial"/>
                <a:sym typeface="Arial"/>
                <a:rtl val="0"/>
              </a:rPr>
              <a:t>: CPU and Memory monitoring</a:t>
            </a:r>
          </a:p>
        </p:txBody>
      </p:sp>
      <p:sp>
        <p:nvSpPr>
          <p:cNvPr id="134" name="Shape 134"/>
          <p:cNvSpPr txBox="1"/>
          <p:nvPr/>
        </p:nvSpPr>
        <p:spPr>
          <a:xfrm>
            <a:off x="231825" y="4953000"/>
            <a:ext cx="3959175" cy="1342499"/>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US" sz="1600" dirty="0">
                <a:solidFill>
                  <a:schemeClr val="dk1"/>
                </a:solidFill>
              </a:rPr>
              <a:t>Python scripts </a:t>
            </a:r>
            <a:r>
              <a:rPr lang="en-US" sz="1600" dirty="0" smtClean="0">
                <a:solidFill>
                  <a:schemeClr val="dk1"/>
                </a:solidFill>
              </a:rPr>
              <a:t>for:</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Setting up and taking down of application and data</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Visualizing results with </a:t>
            </a:r>
            <a:r>
              <a:rPr lang="en-US" sz="1600" dirty="0" err="1">
                <a:solidFill>
                  <a:schemeClr val="dk1"/>
                </a:solidFill>
              </a:rPr>
              <a:t>Matplotlib</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Orchestrating tests &amp; gathering data from tools</a:t>
            </a:r>
          </a:p>
        </p:txBody>
      </p:sp>
      <p:sp>
        <p:nvSpPr>
          <p:cNvPr id="135" name="Shape 135"/>
          <p:cNvSpPr txBox="1"/>
          <p:nvPr/>
        </p:nvSpPr>
        <p:spPr>
          <a:xfrm>
            <a:off x="4143725" y="5105400"/>
            <a:ext cx="5000275" cy="1581575"/>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1600" dirty="0" smtClean="0">
                <a:solidFill>
                  <a:schemeClr val="dk1"/>
                </a:solidFill>
              </a:rPr>
              <a:t>M</a:t>
            </a:r>
            <a:r>
              <a:rPr lang="en-US" sz="1600" dirty="0" smtClean="0">
                <a:solidFill>
                  <a:schemeClr val="dk1"/>
                </a:solidFill>
              </a:rPr>
              <a:t>akes </a:t>
            </a:r>
            <a:r>
              <a:rPr lang="en-US" sz="1600" dirty="0">
                <a:solidFill>
                  <a:schemeClr val="dk1"/>
                </a:solidFill>
              </a:rPr>
              <a:t>use of common performance monitoring tools</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Load generators: </a:t>
            </a:r>
            <a:r>
              <a:rPr lang="en-US" sz="1600" dirty="0" err="1">
                <a:solidFill>
                  <a:schemeClr val="dk1"/>
                </a:solidFill>
              </a:rPr>
              <a:t>Iago</a:t>
            </a:r>
            <a:r>
              <a:rPr lang="en-US" sz="1600" dirty="0">
                <a:solidFill>
                  <a:schemeClr val="dk1"/>
                </a:solidFill>
              </a:rPr>
              <a:t>, </a:t>
            </a:r>
            <a:r>
              <a:rPr lang="en-US" sz="1600" dirty="0" err="1">
                <a:solidFill>
                  <a:schemeClr val="dk1"/>
                </a:solidFill>
              </a:rPr>
              <a:t>Jmeter</a:t>
            </a:r>
            <a:r>
              <a:rPr lang="en-US" sz="1600" dirty="0">
                <a:solidFill>
                  <a:schemeClr val="dk1"/>
                </a:solidFill>
              </a:rPr>
              <a:t>.</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CPU &amp; Memory: </a:t>
            </a:r>
            <a:r>
              <a:rPr lang="en-US" sz="1600" dirty="0" err="1">
                <a:solidFill>
                  <a:schemeClr val="dk1"/>
                </a:solidFill>
              </a:rPr>
              <a:t>VisualVM</a:t>
            </a:r>
            <a:r>
              <a:rPr lang="en-US" sz="1600" dirty="0">
                <a:solidFill>
                  <a:schemeClr val="dk1"/>
                </a:solidFill>
              </a:rPr>
              <a:t>, </a:t>
            </a:r>
            <a:r>
              <a:rPr lang="en-US" sz="1600" dirty="0" err="1">
                <a:solidFill>
                  <a:schemeClr val="dk1"/>
                </a:solidFill>
              </a:rPr>
              <a:t>Sematext</a:t>
            </a:r>
            <a:r>
              <a:rPr lang="en-US" sz="1600" dirty="0">
                <a:solidFill>
                  <a:schemeClr val="dk1"/>
                </a:solidFill>
              </a:rPr>
              <a:t> SPM</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Network: </a:t>
            </a:r>
            <a:r>
              <a:rPr lang="en-US" sz="1600" dirty="0" err="1">
                <a:solidFill>
                  <a:schemeClr val="dk1"/>
                </a:solidFill>
              </a:rPr>
              <a:t>bwm-ng</a:t>
            </a:r>
            <a:r>
              <a:rPr lang="en-US" sz="1600" dirty="0">
                <a:solidFill>
                  <a:schemeClr val="dk1"/>
                </a:solidFill>
              </a:rPr>
              <a:t> (coarse monitoring</a:t>
            </a:r>
            <a:r>
              <a:rPr lang="en-US" sz="1600" dirty="0" smtClean="0">
                <a:solidFill>
                  <a:schemeClr val="dk1"/>
                </a:solidFill>
              </a:rPr>
              <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smtClean="0">
                <a:solidFill>
                  <a:schemeClr val="dk1"/>
                </a:solidFill>
              </a:rPr>
              <a:t>IO</a:t>
            </a:r>
            <a:r>
              <a:rPr lang="en-US" sz="1600" dirty="0">
                <a:solidFill>
                  <a:schemeClr val="dk1"/>
                </a:solidFill>
              </a:rPr>
              <a:t>: </a:t>
            </a:r>
            <a:r>
              <a:rPr lang="en-US" sz="1600" dirty="0" err="1" smtClean="0">
                <a:solidFill>
                  <a:schemeClr val="dk1"/>
                </a:solidFill>
              </a:rPr>
              <a:t>iotop</a:t>
            </a:r>
            <a:r>
              <a:rPr lang="en-US" sz="1600" dirty="0" smtClean="0">
                <a:solidFill>
                  <a:schemeClr val="dk1"/>
                </a:solidFill>
              </a:rPr>
              <a:t>, </a:t>
            </a:r>
            <a:r>
              <a:rPr lang="en-US" sz="1600" dirty="0" err="1" smtClean="0">
                <a:solidFill>
                  <a:schemeClr val="dk1"/>
                </a:solidFill>
              </a:rPr>
              <a:t>dstat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Ganglia</a:t>
            </a: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15</a:t>
            </a:fld>
            <a:endParaRPr lang="en-US" sz="2200" b="1" dirty="0"/>
          </a:p>
        </p:txBody>
      </p:sp>
    </p:spTree>
    <p:extLst>
      <p:ext uri="{BB962C8B-B14F-4D97-AF65-F5344CB8AC3E}">
        <p14:creationId xmlns:p14="http://schemas.microsoft.com/office/powerpoint/2010/main" val="25910532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458200" cy="4525963"/>
          </a:xfrm>
          <a:prstGeom prst="rect">
            <a:avLst/>
          </a:prstGeom>
          <a:noFill/>
          <a:ln>
            <a:noFill/>
          </a:ln>
        </p:spPr>
        <p:txBody>
          <a:bodyPr lIns="91425" tIns="45700" rIns="91425" bIns="45700" anchor="t" anchorCtr="0">
            <a:noAutofit/>
          </a:bodyPr>
          <a:lstStyle/>
          <a:p>
            <a:pPr>
              <a:spcBef>
                <a:spcPts val="0"/>
              </a:spcBef>
            </a:pPr>
            <a:r>
              <a:rPr lang="en-US" sz="2200" dirty="0" smtClean="0">
                <a:solidFill>
                  <a:schemeClr val="dk1"/>
                </a:solidFill>
                <a:latin typeface="Calibri"/>
                <a:ea typeface="Calibri"/>
                <a:cs typeface="Calibri"/>
                <a:sym typeface="Calibri"/>
              </a:rPr>
              <a:t>Benchmarks / Workloads:</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A number of </a:t>
            </a:r>
            <a:r>
              <a:rPr lang="en-US" sz="2200" dirty="0" smtClean="0">
                <a:solidFill>
                  <a:schemeClr val="dk1"/>
                </a:solidFill>
                <a:latin typeface="Calibri"/>
                <a:ea typeface="Calibri"/>
                <a:cs typeface="Calibri"/>
                <a:sym typeface="Calibri"/>
              </a:rPr>
              <a:t>genomics and batch workloads </a:t>
            </a:r>
            <a:r>
              <a:rPr lang="en-US" sz="2200" dirty="0" smtClean="0">
                <a:solidFill>
                  <a:schemeClr val="dk1"/>
                </a:solidFill>
                <a:latin typeface="Calibri"/>
                <a:ea typeface="Calibri"/>
                <a:cs typeface="Calibri"/>
                <a:sym typeface="Calibri"/>
              </a:rPr>
              <a:t>are running on EC2, need to run on Firebox-</a:t>
            </a:r>
            <a:r>
              <a:rPr lang="en-US" sz="2200" dirty="0" smtClean="0">
                <a:solidFill>
                  <a:schemeClr val="dk1"/>
                </a:solidFill>
                <a:latin typeface="Calibri"/>
                <a:ea typeface="Calibri"/>
                <a:cs typeface="Calibri"/>
                <a:sym typeface="Calibri"/>
              </a:rPr>
              <a:t>0</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Currently no benchmark at the “WSC Executive” layer</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200" dirty="0" smtClean="0">
              <a:solidFill>
                <a:schemeClr val="dk1"/>
              </a:solidFill>
              <a:latin typeface="Calibri"/>
              <a:ea typeface="Calibri"/>
              <a:cs typeface="Calibri"/>
              <a:sym typeface="Calibri"/>
            </a:endParaRPr>
          </a:p>
          <a:p>
            <a:pPr>
              <a:spcBef>
                <a:spcPts val="0"/>
              </a:spcBef>
            </a:pP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a:t>
            </a:r>
            <a:r>
              <a:rPr lang="en-US" sz="2200" dirty="0" err="1" smtClean="0">
                <a:solidFill>
                  <a:schemeClr val="dk1"/>
                </a:solidFill>
                <a:latin typeface="Calibri"/>
                <a:ea typeface="Calibri"/>
                <a:cs typeface="Calibri"/>
                <a:sym typeface="Calibri"/>
              </a:rPr>
              <a:t>vs</a:t>
            </a:r>
            <a:r>
              <a:rPr lang="en-US" sz="2200" dirty="0" smtClean="0">
                <a:solidFill>
                  <a:schemeClr val="dk1"/>
                </a:solidFill>
                <a:latin typeface="Calibri"/>
                <a:ea typeface="Calibri"/>
                <a:cs typeface="Calibri"/>
                <a:sym typeface="Calibri"/>
              </a:rPr>
              <a:t> Cassandra </a:t>
            </a:r>
            <a:r>
              <a:rPr lang="en-US" sz="2200" dirty="0" smtClean="0">
                <a:solidFill>
                  <a:schemeClr val="dk1"/>
                </a:solidFill>
                <a:latin typeface="Calibri"/>
                <a:ea typeface="Calibri"/>
                <a:cs typeface="Calibri"/>
                <a:sym typeface="Calibri"/>
              </a:rPr>
              <a:t>results:</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Understand </a:t>
            </a: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advantage on the D and E workloads (YCSB)</a:t>
            </a:r>
          </a:p>
          <a:p>
            <a:pPr>
              <a:spcBef>
                <a:spcPts val="0"/>
              </a:spcBef>
            </a:pPr>
            <a:endParaRPr lang="en-US" sz="2200" dirty="0">
              <a:solidFill>
                <a:schemeClr val="dk1"/>
              </a:solidFill>
              <a:latin typeface="Calibri"/>
              <a:ea typeface="Calibri"/>
              <a:cs typeface="Calibri"/>
              <a:sym typeface="Calibri"/>
            </a:endParaRPr>
          </a:p>
          <a:p>
            <a:pPr>
              <a:spcBef>
                <a:spcPts val="0"/>
              </a:spcBef>
            </a:pPr>
            <a:r>
              <a:rPr lang="en-US" sz="2200" dirty="0">
                <a:solidFill>
                  <a:schemeClr val="dk1"/>
                </a:solidFill>
                <a:latin typeface="Calibri"/>
                <a:ea typeface="Calibri"/>
                <a:cs typeface="Calibri"/>
                <a:sym typeface="Calibri"/>
              </a:rPr>
              <a:t>BITS:</a:t>
            </a:r>
          </a:p>
          <a:p>
            <a:pPr lvl="1">
              <a:spcBef>
                <a:spcPts val="0"/>
              </a:spcBef>
            </a:pPr>
            <a:r>
              <a:rPr lang="en-US" sz="2200" dirty="0">
                <a:solidFill>
                  <a:schemeClr val="dk1"/>
                </a:solidFill>
                <a:latin typeface="Calibri"/>
                <a:ea typeface="Calibri"/>
                <a:cs typeface="Calibri"/>
                <a:sym typeface="Calibri"/>
              </a:rPr>
              <a:t> Effort just getting started</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There are other benchmarks / frameworks we can leverage</a:t>
            </a:r>
            <a:endParaRPr lang="en-US" sz="22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16</a:t>
            </a:fld>
            <a:endParaRPr lang="en-US" sz="2200" b="1"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838200" y="5334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smtClean="0">
                <a:solidFill>
                  <a:schemeClr val="dk1"/>
                </a:solidFill>
                <a:latin typeface="Calibri"/>
                <a:ea typeface="Calibri"/>
                <a:cs typeface="Calibri"/>
                <a:sym typeface="Calibri"/>
              </a:rPr>
              <a:t>WSC Executive - XARCC</a:t>
            </a:r>
            <a:endParaRPr lang="en-US" sz="4400" dirty="0">
              <a:solidFill>
                <a:schemeClr val="dk1"/>
              </a:solidFill>
              <a:latin typeface="Calibri"/>
              <a:ea typeface="Calibri"/>
              <a:cs typeface="Calibri"/>
              <a:sym typeface="Calibri"/>
            </a:endParaRPr>
          </a:p>
        </p:txBody>
      </p:sp>
      <p:grpSp>
        <p:nvGrpSpPr>
          <p:cNvPr id="176" name="Shape 176"/>
          <p:cNvGrpSpPr/>
          <p:nvPr/>
        </p:nvGrpSpPr>
        <p:grpSpPr>
          <a:xfrm>
            <a:off x="533400" y="2057400"/>
            <a:ext cx="8168002" cy="2935375"/>
            <a:chOff x="685800" y="2382740"/>
            <a:chExt cx="8168002"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82740"/>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5" name="Shape 307"/>
          <p:cNvSpPr/>
          <p:nvPr/>
        </p:nvSpPr>
        <p:spPr>
          <a:xfrm>
            <a:off x="457200" y="4419600"/>
            <a:ext cx="7239000" cy="6096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17</a:t>
            </a:fld>
            <a:endParaRPr lang="en-US" sz="2200" b="1" dirty="0"/>
          </a:p>
        </p:txBody>
      </p:sp>
    </p:spTree>
    <p:extLst>
      <p:ext uri="{BB962C8B-B14F-4D97-AF65-F5344CB8AC3E}">
        <p14:creationId xmlns:p14="http://schemas.microsoft.com/office/powerpoint/2010/main" val="3894203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937533"/>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664545"/>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3005644"/>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3005644"/>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2276861"/>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2276861"/>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866708"/>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664545"/>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981200"/>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960197"/>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2057400"/>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3005644"/>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 </a:t>
            </a:r>
            <a:r>
              <a:rPr lang="en-US" dirty="0" smtClean="0"/>
              <a:t>Warehouse-Scale </a:t>
            </a:r>
            <a:r>
              <a:rPr lang="en-US" dirty="0" smtClean="0"/>
              <a:t>Computing</a:t>
            </a:r>
            <a:endParaRPr lang="en-US" dirty="0"/>
          </a:p>
        </p:txBody>
      </p:sp>
      <p:sp>
        <p:nvSpPr>
          <p:cNvPr id="5" name="TextBox 4"/>
          <p:cNvSpPr txBox="1"/>
          <p:nvPr/>
        </p:nvSpPr>
        <p:spPr>
          <a:xfrm>
            <a:off x="381000" y="1143000"/>
            <a:ext cx="8382000" cy="1323439"/>
          </a:xfrm>
          <a:prstGeom prst="rect">
            <a:avLst/>
          </a:prstGeom>
          <a:noFill/>
        </p:spPr>
        <p:txBody>
          <a:bodyPr wrap="square" rtlCol="0">
            <a:spAutoFit/>
          </a:bodyPr>
          <a:lstStyle/>
          <a:p>
            <a:pPr marL="742950" lvl="1" indent="-285750">
              <a:buFont typeface="Arial"/>
              <a:buChar char="•"/>
            </a:pPr>
            <a:r>
              <a:rPr lang="en-US" sz="2000" dirty="0"/>
              <a:t>Large, multi-tenant computers for the </a:t>
            </a:r>
            <a:r>
              <a:rPr lang="en-US" sz="2000" dirty="0" smtClean="0"/>
              <a:t>cloud</a:t>
            </a:r>
          </a:p>
          <a:p>
            <a:pPr marL="742950" lvl="1" indent="-285750">
              <a:buFont typeface="Arial"/>
              <a:buChar char="•"/>
            </a:pPr>
            <a:r>
              <a:rPr lang="en-US" sz="2000" dirty="0" smtClean="0"/>
              <a:t>Need </a:t>
            </a:r>
            <a:r>
              <a:rPr lang="en-US" sz="2000" dirty="0"/>
              <a:t>dynamic resource allocations, resiliency to HW failure, power </a:t>
            </a:r>
            <a:r>
              <a:rPr lang="en-US" sz="2000" dirty="0" smtClean="0"/>
              <a:t>awareness</a:t>
            </a:r>
          </a:p>
          <a:p>
            <a:endParaRPr lang="en-US" sz="2000" dirty="0"/>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18</a:t>
            </a:fld>
            <a:endParaRPr lang="en-US" sz="2200" b="1"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19</a:t>
            </a:fld>
            <a:endParaRPr lang="en-US" sz="2200" b="1"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i="0" u="none" strike="noStrike" cap="none" baseline="0" dirty="0" smtClean="0">
                <a:solidFill>
                  <a:schemeClr val="dk1"/>
                </a:solidFill>
                <a:latin typeface="Calibri"/>
                <a:ea typeface="Calibri"/>
                <a:cs typeface="Calibri"/>
                <a:sym typeface="Calibri"/>
              </a:rPr>
              <a:t>This Talk</a:t>
            </a:r>
            <a:endParaRPr lang="en-US" sz="440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267200" y="1600200"/>
            <a:ext cx="4419600" cy="4724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Trapezoid 2"/>
          <p:cNvSpPr/>
          <p:nvPr/>
        </p:nvSpPr>
        <p:spPr>
          <a:xfrm flipV="1">
            <a:off x="5181600" y="5410200"/>
            <a:ext cx="2590800" cy="83820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p:txBody>
      </p:sp>
      <p:sp>
        <p:nvSpPr>
          <p:cNvPr id="4" name="TextBox 3"/>
          <p:cNvSpPr txBox="1"/>
          <p:nvPr/>
        </p:nvSpPr>
        <p:spPr>
          <a:xfrm>
            <a:off x="5765776" y="5715000"/>
            <a:ext cx="1470500" cy="430887"/>
          </a:xfrm>
          <a:prstGeom prst="rect">
            <a:avLst/>
          </a:prstGeom>
          <a:noFill/>
        </p:spPr>
        <p:txBody>
          <a:bodyPr wrap="none" rtlCol="0">
            <a:spAutoFit/>
          </a:bodyPr>
          <a:lstStyle/>
          <a:p>
            <a:pPr algn="ctr"/>
            <a:r>
              <a:rPr lang="en-US" sz="2200" b="1" dirty="0" smtClean="0"/>
              <a:t>Hardware</a:t>
            </a:r>
            <a:endParaRPr lang="en-US" sz="2200" b="1" dirty="0"/>
          </a:p>
        </p:txBody>
      </p:sp>
      <p:sp>
        <p:nvSpPr>
          <p:cNvPr id="18" name="Trapezoid 17"/>
          <p:cNvSpPr/>
          <p:nvPr/>
        </p:nvSpPr>
        <p:spPr>
          <a:xfrm flipV="1">
            <a:off x="4953000" y="4419600"/>
            <a:ext cx="3048000" cy="91440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a:p>
        </p:txBody>
      </p:sp>
      <p:sp>
        <p:nvSpPr>
          <p:cNvPr id="19" name="TextBox 18"/>
          <p:cNvSpPr txBox="1"/>
          <p:nvPr/>
        </p:nvSpPr>
        <p:spPr>
          <a:xfrm>
            <a:off x="5492912" y="4495800"/>
            <a:ext cx="2016228" cy="769441"/>
          </a:xfrm>
          <a:prstGeom prst="rect">
            <a:avLst/>
          </a:prstGeom>
          <a:noFill/>
        </p:spPr>
        <p:txBody>
          <a:bodyPr wrap="square" rtlCol="0">
            <a:spAutoFit/>
          </a:bodyPr>
          <a:lstStyle/>
          <a:p>
            <a:pPr algn="ctr"/>
            <a:r>
              <a:rPr lang="en-US" sz="2200" b="1" dirty="0" smtClean="0"/>
              <a:t>Resource Management</a:t>
            </a:r>
            <a:endParaRPr lang="en-US" sz="2200" b="1" dirty="0"/>
          </a:p>
        </p:txBody>
      </p:sp>
      <p:sp>
        <p:nvSpPr>
          <p:cNvPr id="25" name="Trapezoid 24"/>
          <p:cNvSpPr/>
          <p:nvPr/>
        </p:nvSpPr>
        <p:spPr>
          <a:xfrm flipV="1">
            <a:off x="4724400" y="3429000"/>
            <a:ext cx="3505200" cy="91440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6" name="TextBox 25"/>
          <p:cNvSpPr txBox="1"/>
          <p:nvPr/>
        </p:nvSpPr>
        <p:spPr>
          <a:xfrm>
            <a:off x="5476002" y="3505200"/>
            <a:ext cx="2050048" cy="769441"/>
          </a:xfrm>
          <a:prstGeom prst="rect">
            <a:avLst/>
          </a:prstGeom>
          <a:noFill/>
        </p:spPr>
        <p:txBody>
          <a:bodyPr wrap="none" rtlCol="0">
            <a:spAutoFit/>
          </a:bodyPr>
          <a:lstStyle/>
          <a:p>
            <a:pPr algn="ctr"/>
            <a:r>
              <a:rPr lang="en-US" sz="2200" b="1" dirty="0" smtClean="0">
                <a:solidFill>
                  <a:schemeClr val="tx1"/>
                </a:solidFill>
              </a:rPr>
              <a:t>Frameworks</a:t>
            </a:r>
          </a:p>
          <a:p>
            <a:pPr algn="ctr"/>
            <a:r>
              <a:rPr lang="en-US" sz="2200" b="1" dirty="0" smtClean="0">
                <a:solidFill>
                  <a:schemeClr val="tx1"/>
                </a:solidFill>
              </a:rPr>
              <a:t>and </a:t>
            </a:r>
            <a:r>
              <a:rPr lang="en-US" sz="2200" b="1" dirty="0" smtClean="0">
                <a:solidFill>
                  <a:schemeClr val="tx1"/>
                </a:solidFill>
              </a:rPr>
              <a:t>Runtimes</a:t>
            </a:r>
            <a:endParaRPr lang="en-US" sz="2200" b="1" dirty="0">
              <a:solidFill>
                <a:schemeClr val="tx1"/>
              </a:solidFill>
            </a:endParaRPr>
          </a:p>
        </p:txBody>
      </p:sp>
      <p:sp>
        <p:nvSpPr>
          <p:cNvPr id="27" name="Trapezoid 26"/>
          <p:cNvSpPr/>
          <p:nvPr/>
        </p:nvSpPr>
        <p:spPr>
          <a:xfrm flipV="1">
            <a:off x="4495800" y="2438400"/>
            <a:ext cx="3962400" cy="91440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29" name="TextBox 28"/>
          <p:cNvSpPr txBox="1"/>
          <p:nvPr/>
        </p:nvSpPr>
        <p:spPr>
          <a:xfrm>
            <a:off x="5538269" y="2514600"/>
            <a:ext cx="1925515" cy="769441"/>
          </a:xfrm>
          <a:prstGeom prst="rect">
            <a:avLst/>
          </a:prstGeom>
          <a:noFill/>
        </p:spPr>
        <p:txBody>
          <a:bodyPr wrap="none" rtlCol="0">
            <a:spAutoFit/>
          </a:bodyPr>
          <a:lstStyle/>
          <a:p>
            <a:pPr algn="ctr"/>
            <a:r>
              <a:rPr lang="en-US" sz="2200" b="1" dirty="0" smtClean="0">
                <a:solidFill>
                  <a:schemeClr val="bg1"/>
                </a:solidFill>
              </a:rPr>
              <a:t>Applications</a:t>
            </a:r>
          </a:p>
          <a:p>
            <a:pPr algn="ctr"/>
            <a:r>
              <a:rPr lang="en-US" sz="2200" b="1" dirty="0" smtClean="0">
                <a:solidFill>
                  <a:schemeClr val="bg1"/>
                </a:solidFill>
              </a:rPr>
              <a:t>and </a:t>
            </a:r>
            <a:r>
              <a:rPr lang="en-US" sz="2200" b="1" dirty="0" smtClean="0">
                <a:solidFill>
                  <a:schemeClr val="bg1"/>
                </a:solidFill>
              </a:rPr>
              <a:t>Services</a:t>
            </a:r>
            <a:endParaRPr lang="en-US" sz="2200" b="1" dirty="0">
              <a:solidFill>
                <a:schemeClr val="bg1"/>
              </a:solidFill>
            </a:endParaRPr>
          </a:p>
        </p:txBody>
      </p:sp>
      <p:sp>
        <p:nvSpPr>
          <p:cNvPr id="30" name="TextBox 29"/>
          <p:cNvSpPr txBox="1"/>
          <p:nvPr/>
        </p:nvSpPr>
        <p:spPr>
          <a:xfrm>
            <a:off x="4848652" y="1752600"/>
            <a:ext cx="3304748" cy="430887"/>
          </a:xfrm>
          <a:prstGeom prst="rect">
            <a:avLst/>
          </a:prstGeom>
          <a:noFill/>
        </p:spPr>
        <p:txBody>
          <a:bodyPr wrap="none" rtlCol="0">
            <a:spAutoFit/>
          </a:bodyPr>
          <a:lstStyle/>
          <a:p>
            <a:r>
              <a:rPr lang="en-US" sz="2200" b="1" dirty="0" smtClean="0">
                <a:solidFill>
                  <a:schemeClr val="bg1"/>
                </a:solidFill>
              </a:rPr>
              <a:t>Firebox Software Stack</a:t>
            </a:r>
            <a:endParaRPr lang="en-US" sz="2200" b="1" dirty="0">
              <a:solidFill>
                <a:schemeClr val="bg1"/>
              </a:solidFill>
            </a:endParaRPr>
          </a:p>
        </p:txBody>
      </p:sp>
      <p:sp>
        <p:nvSpPr>
          <p:cNvPr id="32" name="Shape 198"/>
          <p:cNvSpPr txBox="1">
            <a:spLocks/>
          </p:cNvSpPr>
          <p:nvPr/>
        </p:nvSpPr>
        <p:spPr>
          <a:xfrm>
            <a:off x="228600" y="1600200"/>
            <a:ext cx="3962400" cy="50292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indent="-342900">
              <a:lnSpc>
                <a:spcPct val="80000"/>
              </a:lnSpc>
              <a:spcBef>
                <a:spcPts val="0"/>
              </a:spcBef>
              <a:buSzPct val="97826"/>
            </a:pPr>
            <a:r>
              <a:rPr lang="en-US" sz="2800" dirty="0" smtClean="0">
                <a:solidFill>
                  <a:schemeClr val="dk1"/>
                </a:solidFill>
                <a:latin typeface="Calibri"/>
                <a:ea typeface="Calibri"/>
                <a:cs typeface="Calibri"/>
                <a:sym typeface="Calibri"/>
              </a:rPr>
              <a:t>Firebox software stack spans multiple layers: from Apps to Racks</a:t>
            </a:r>
          </a:p>
          <a:p>
            <a:pPr indent="-342900">
              <a:lnSpc>
                <a:spcPct val="80000"/>
              </a:lnSpc>
              <a:spcBef>
                <a:spcPts val="0"/>
              </a:spcBef>
              <a:buSzPct val="97826"/>
            </a:pPr>
            <a:endParaRPr lang="en-US" sz="2800" dirty="0">
              <a:solidFill>
                <a:schemeClr val="dk1"/>
              </a:solidFill>
              <a:latin typeface="Calibri"/>
              <a:ea typeface="Calibri"/>
              <a:cs typeface="Calibri"/>
              <a:sym typeface="Calibri"/>
            </a:endParaRPr>
          </a:p>
          <a:p>
            <a:pPr indent="-342900">
              <a:lnSpc>
                <a:spcPct val="80000"/>
              </a:lnSpc>
              <a:spcBef>
                <a:spcPts val="0"/>
              </a:spcBef>
              <a:buSzPct val="97826"/>
            </a:pPr>
            <a:r>
              <a:rPr lang="en-US" sz="280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800" dirty="0" smtClean="0">
                <a:solidFill>
                  <a:schemeClr val="dk1"/>
                </a:solidFill>
                <a:latin typeface="Calibri"/>
                <a:ea typeface="Calibri"/>
                <a:cs typeface="Calibri"/>
                <a:sym typeface="Calibri"/>
              </a:rPr>
              <a:t>Benchmarks of different layers of the stack</a:t>
            </a:r>
          </a:p>
          <a:p>
            <a:pPr lvl="1" indent="-342900">
              <a:lnSpc>
                <a:spcPct val="80000"/>
              </a:lnSpc>
              <a:spcBef>
                <a:spcPts val="0"/>
              </a:spcBef>
              <a:buSzPct val="97826"/>
            </a:pPr>
            <a:endParaRPr lang="en-US" sz="2800" dirty="0">
              <a:solidFill>
                <a:schemeClr val="dk1"/>
              </a:solidFill>
              <a:latin typeface="Calibri"/>
              <a:ea typeface="Calibri"/>
              <a:cs typeface="Calibri"/>
              <a:sym typeface="Calibri"/>
            </a:endParaRPr>
          </a:p>
          <a:p>
            <a:pPr lvl="1" indent="-342900">
              <a:lnSpc>
                <a:spcPct val="80000"/>
              </a:lnSpc>
              <a:spcBef>
                <a:spcPts val="0"/>
              </a:spcBef>
              <a:buSzPct val="97826"/>
            </a:pPr>
            <a:r>
              <a:rPr lang="en-US" sz="2800" dirty="0" smtClean="0">
                <a:solidFill>
                  <a:schemeClr val="dk1"/>
                </a:solidFill>
                <a:latin typeface="Calibri"/>
                <a:ea typeface="Calibri"/>
                <a:cs typeface="Calibri"/>
                <a:sym typeface="Calibri"/>
              </a:rPr>
              <a:t>Early project building a new </a:t>
            </a:r>
            <a:r>
              <a:rPr lang="en-US" sz="2800" dirty="0" err="1" smtClean="0">
                <a:solidFill>
                  <a:schemeClr val="dk1"/>
                </a:solidFill>
                <a:latin typeface="Calibri"/>
                <a:ea typeface="Calibri"/>
                <a:cs typeface="Calibri"/>
                <a:sym typeface="Calibri"/>
              </a:rPr>
              <a:t>Xen</a:t>
            </a:r>
            <a:r>
              <a:rPr lang="en-US" sz="2800" dirty="0" smtClean="0">
                <a:solidFill>
                  <a:schemeClr val="dk1"/>
                </a:solidFill>
                <a:latin typeface="Calibri"/>
                <a:ea typeface="Calibri"/>
                <a:cs typeface="Calibri"/>
                <a:sym typeface="Calibri"/>
              </a:rPr>
              <a:t>-based hypervisor (XARCC)</a:t>
            </a:r>
            <a:endParaRPr lang="en-US" sz="280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2800" dirty="0">
              <a:solidFill>
                <a:schemeClr val="dk1"/>
              </a:solidFill>
              <a:latin typeface="Calibri"/>
              <a:ea typeface="Calibri"/>
              <a:cs typeface="Calibri"/>
              <a:sym typeface="Calibri"/>
            </a:endParaRPr>
          </a:p>
        </p:txBody>
      </p:sp>
      <p:sp>
        <p:nvSpPr>
          <p:cNvPr id="2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smtClean="0"/>
              <a:t>2</a:t>
            </a:fld>
            <a:endParaRPr lang="en-US" sz="22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000" b="0" i="0" u="none" strike="noStrike" cap="none" baseline="0" dirty="0" smtClean="0">
                <a:solidFill>
                  <a:schemeClr val="dk1"/>
                </a:solidFill>
                <a:latin typeface="Calibri"/>
                <a:ea typeface="Calibri"/>
                <a:cs typeface="Calibri"/>
                <a:sym typeface="Calibri"/>
              </a:rPr>
              <a:t>XARCC</a:t>
            </a:r>
            <a:br>
              <a:rPr lang="en-US" sz="4000" b="0" i="0" u="none" strike="noStrike" cap="none" baseline="0" dirty="0" smtClean="0">
                <a:solidFill>
                  <a:schemeClr val="dk1"/>
                </a:solidFill>
                <a:latin typeface="Calibri"/>
                <a:ea typeface="Calibri"/>
                <a:cs typeface="Calibri"/>
                <a:sym typeface="Calibri"/>
              </a:rPr>
            </a:br>
            <a:r>
              <a:rPr lang="en-US" sz="4000" dirty="0" smtClean="0">
                <a:solidFill>
                  <a:schemeClr val="dk1"/>
                </a:solidFill>
                <a:latin typeface="Calibri"/>
                <a:ea typeface="Calibri"/>
                <a:cs typeface="Calibri"/>
                <a:sym typeface="Calibri"/>
              </a:rPr>
              <a:t>(aka Tessellation 2.0)</a:t>
            </a:r>
            <a:endParaRPr lang="en-US" sz="4000" b="0" i="0" u="none" strike="noStrike" cap="none" baseline="0" dirty="0">
              <a:solidFill>
                <a:schemeClr val="dk1"/>
              </a:solidFill>
              <a:latin typeface="Calibri"/>
              <a:ea typeface="Calibri"/>
              <a:cs typeface="Calibri"/>
              <a:sym typeface="Calibri"/>
            </a:endParaRPr>
          </a:p>
        </p:txBody>
      </p:sp>
      <p:sp>
        <p:nvSpPr>
          <p:cNvPr id="239" name="Shape 239"/>
          <p:cNvSpPr txBox="1">
            <a:spLocks noGrp="1"/>
          </p:cNvSpPr>
          <p:nvPr>
            <p:ph type="body" idx="4294967295"/>
          </p:nvPr>
        </p:nvSpPr>
        <p:spPr>
          <a:xfrm>
            <a:off x="0" y="1600200"/>
            <a:ext cx="8229600" cy="452596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100000"/>
              <a:buNone/>
            </a:pPr>
            <a:r>
              <a:rPr lang="en-US" sz="2700" b="1" i="0" u="none" strike="noStrike" cap="none" baseline="0" dirty="0" smtClean="0">
                <a:solidFill>
                  <a:schemeClr val="dk1"/>
                </a:solidFill>
                <a:latin typeface="Calibri"/>
                <a:ea typeface="Calibri"/>
                <a:cs typeface="Calibri"/>
                <a:sym typeface="Calibri"/>
              </a:rPr>
              <a:t>Observation</a:t>
            </a:r>
            <a:r>
              <a:rPr lang="en-US" sz="2700" b="1" i="0" u="none" strike="noStrike" cap="none" baseline="0" dirty="0">
                <a:solidFill>
                  <a:schemeClr val="dk1"/>
                </a:solidFill>
                <a:latin typeface="Calibri"/>
                <a:ea typeface="Calibri"/>
                <a:cs typeface="Calibri"/>
                <a:sym typeface="Calibri"/>
              </a:rPr>
              <a:t>: If the Tessellation kernel looks like a hypervisor, why not just use a hypervisor?</a:t>
            </a:r>
          </a:p>
          <a:p>
            <a:pPr marL="342900" marR="0" lvl="0" indent="-170180" algn="l" rtl="0">
              <a:lnSpc>
                <a:spcPct val="90000"/>
              </a:lnSpc>
              <a:spcBef>
                <a:spcPts val="544"/>
              </a:spcBef>
              <a:buClr>
                <a:schemeClr val="dk1"/>
              </a:buClr>
              <a:buFont typeface="Arial"/>
              <a:buNone/>
            </a:pPr>
            <a:endParaRPr sz="2700" b="1" i="0" u="none" strike="noStrike" cap="none" baseline="0" dirty="0">
              <a:solidFill>
                <a:schemeClr val="dk1"/>
              </a:solidFill>
              <a:latin typeface="Calibri"/>
              <a:ea typeface="Calibri"/>
              <a:cs typeface="Calibri"/>
              <a:sym typeface="Calibri"/>
            </a:endParaRPr>
          </a:p>
          <a:p>
            <a:pPr marL="342900" marR="0" lvl="0" indent="-342900" algn="l" rtl="0">
              <a:lnSpc>
                <a:spcPct val="90000"/>
              </a:lnSpc>
              <a:spcBef>
                <a:spcPts val="540"/>
              </a:spcBef>
              <a:buClr>
                <a:schemeClr val="dk1"/>
              </a:buClr>
              <a:buSzPct val="100000"/>
              <a:buFont typeface="Arial"/>
              <a:buChar char="•"/>
            </a:pPr>
            <a:r>
              <a:rPr lang="en-US" sz="2700" b="0" i="0" u="none" strike="noStrike" cap="none" baseline="0" dirty="0" smtClean="0">
                <a:solidFill>
                  <a:schemeClr val="dk1"/>
                </a:solidFill>
                <a:latin typeface="Calibri"/>
                <a:ea typeface="Calibri"/>
                <a:cs typeface="Calibri"/>
                <a:sym typeface="Calibri"/>
              </a:rPr>
              <a:t>XARCC implements Tessellation</a:t>
            </a:r>
            <a:r>
              <a:rPr lang="en-US" sz="2700" b="0" i="0" u="none" strike="noStrike" cap="none" dirty="0" smtClean="0">
                <a:solidFill>
                  <a:schemeClr val="dk1"/>
                </a:solidFill>
                <a:latin typeface="Calibri"/>
                <a:ea typeface="Calibri"/>
                <a:cs typeface="Calibri"/>
                <a:sym typeface="Calibri"/>
              </a:rPr>
              <a:t> concepts on top of </a:t>
            </a:r>
            <a:r>
              <a:rPr lang="en-US" sz="2700" b="0" i="0" u="none" strike="noStrike" cap="none" dirty="0" err="1" smtClean="0">
                <a:solidFill>
                  <a:schemeClr val="dk1"/>
                </a:solidFill>
                <a:latin typeface="Calibri"/>
                <a:ea typeface="Calibri"/>
                <a:cs typeface="Calibri"/>
                <a:sym typeface="Calibri"/>
              </a:rPr>
              <a:t>Xen</a:t>
            </a:r>
            <a:endParaRPr lang="en-US" sz="2700" b="0" i="0" u="none" strike="noStrike" cap="none" baseline="0" dirty="0" smtClean="0">
              <a:solidFill>
                <a:schemeClr val="dk1"/>
              </a:solidFill>
              <a:latin typeface="Calibri"/>
              <a:ea typeface="Calibri"/>
              <a:cs typeface="Calibri"/>
              <a:sym typeface="Calibri"/>
            </a:endParaRP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err="1" smtClean="0">
                <a:solidFill>
                  <a:schemeClr val="dk1"/>
                </a:solidFill>
                <a:latin typeface="Calibri"/>
                <a:ea typeface="Calibri"/>
                <a:cs typeface="Calibri"/>
                <a:sym typeface="Calibri"/>
              </a:rPr>
              <a:t>Xen</a:t>
            </a:r>
            <a:r>
              <a:rPr lang="en-US" sz="2400" b="0" i="0" u="none" strike="noStrike" cap="none" baseline="0" dirty="0" smtClean="0">
                <a:solidFill>
                  <a:schemeClr val="dk1"/>
                </a:solidFill>
                <a:latin typeface="Calibri"/>
                <a:ea typeface="Calibri"/>
                <a:cs typeface="Calibri"/>
                <a:sym typeface="Calibri"/>
              </a:rPr>
              <a:t> </a:t>
            </a:r>
            <a:r>
              <a:rPr lang="en-US" sz="2400" b="0" i="0" u="none" strike="noStrike" cap="none" baseline="0" dirty="0">
                <a:solidFill>
                  <a:schemeClr val="dk1"/>
                </a:solidFill>
                <a:latin typeface="Calibri"/>
                <a:ea typeface="Calibri"/>
                <a:cs typeface="Calibri"/>
                <a:sym typeface="Calibri"/>
              </a:rPr>
              <a:t>Domains become Cells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Pluggable Schedulers allow us to implement custom scheduling policies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Build network or other services in stub-domains (</a:t>
            </a:r>
            <a:r>
              <a:rPr lang="en-US" sz="2400" b="0" i="0" u="none" strike="noStrike" cap="none" baseline="0" dirty="0" err="1">
                <a:solidFill>
                  <a:schemeClr val="dk1"/>
                </a:solidFill>
                <a:latin typeface="Calibri"/>
                <a:ea typeface="Calibri"/>
                <a:cs typeface="Calibri"/>
                <a:sym typeface="Calibri"/>
              </a:rPr>
              <a:t>Xen</a:t>
            </a:r>
            <a:r>
              <a:rPr lang="en-US" sz="2400" b="0" i="0" u="none" strike="noStrike" cap="none" baseline="0" dirty="0">
                <a:solidFill>
                  <a:schemeClr val="dk1"/>
                </a:solidFill>
                <a:latin typeface="Calibri"/>
                <a:ea typeface="Calibri"/>
                <a:cs typeface="Calibri"/>
                <a:sym typeface="Calibri"/>
              </a:rPr>
              <a:t> domains intended to run drivers)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Run Linux or a custom Library OS in the cells instead of mandating a particular interface </a:t>
            </a: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20</a:t>
            </a:fld>
            <a:endParaRPr lang="en-US" sz="2200" b="1" dirty="0"/>
          </a:p>
        </p:txBody>
      </p:sp>
    </p:spTree>
    <p:extLst>
      <p:ext uri="{BB962C8B-B14F-4D97-AF65-F5344CB8AC3E}">
        <p14:creationId xmlns:p14="http://schemas.microsoft.com/office/powerpoint/2010/main" val="3761858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XARCC </a:t>
            </a:r>
            <a:r>
              <a:rPr lang="en-US" sz="1600" b="0" i="0" u="none" strike="noStrike" cap="none" baseline="0" dirty="0">
                <a:solidFill>
                  <a:schemeClr val="dk1"/>
                </a:solidFill>
                <a:latin typeface="Calibri"/>
                <a:ea typeface="Calibri"/>
                <a:cs typeface="Calibri"/>
                <a:sym typeface="Calibri"/>
              </a:rPr>
              <a:t>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full advantage of </a:t>
            </a:r>
            <a:r>
              <a:rPr lang="en-US" sz="1800" b="0" i="0" u="none" strike="noStrike" cap="none" baseline="0" dirty="0" smtClean="0">
                <a:solidFill>
                  <a:schemeClr val="dk1"/>
                </a:solidFill>
                <a:latin typeface="Calibri"/>
                <a:ea typeface="Calibri"/>
                <a:cs typeface="Calibri"/>
                <a:sym typeface="Calibri"/>
              </a:rPr>
              <a:t>XARCC</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kernel</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Resource allocation broker provides QoS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21</a:t>
            </a:fld>
            <a:endParaRPr lang="en-US" sz="2200" b="1"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dk1"/>
                </a:solidFill>
                <a:latin typeface="Calibri"/>
                <a:ea typeface="Calibri"/>
                <a:cs typeface="Calibri"/>
                <a:sym typeface="Calibri"/>
              </a:rPr>
              <a:t>Tessellation 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Tess 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22</a:t>
            </a:fld>
            <a:endParaRPr lang="en-US" sz="2200" b="1"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dk1"/>
                </a:solidFill>
                <a:latin typeface="Calibri"/>
                <a:ea typeface="Calibri"/>
                <a:cs typeface="Calibri"/>
                <a:sym typeface="Calibri"/>
              </a:rPr>
              <a:t>Tessellation OS (modified Xen)</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Tess 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23</a:t>
            </a:fld>
            <a:endParaRPr lang="en-US" sz="2200" b="1"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304800" y="1341437"/>
            <a:ext cx="8229600" cy="4525963"/>
          </a:xfrm>
          <a:prstGeom prst="rect">
            <a:avLst/>
          </a:prstGeom>
          <a:noFill/>
          <a:ln>
            <a:noFill/>
          </a:ln>
        </p:spPr>
        <p:txBody>
          <a:bodyPr lIns="91425" tIns="45700" rIns="91425" bIns="45700" anchor="t" anchorCtr="0">
            <a:noAutofit/>
          </a:bodyPr>
          <a:lstStyle/>
          <a:p>
            <a:pPr>
              <a:spcBef>
                <a:spcPts val="0"/>
              </a:spcBef>
            </a:pPr>
            <a:r>
              <a:rPr lang="en-US" sz="24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400" dirty="0" smtClean="0">
                <a:solidFill>
                  <a:schemeClr val="dk1"/>
                </a:solidFill>
                <a:latin typeface="Calibri"/>
                <a:ea typeface="Calibri"/>
                <a:cs typeface="Calibri"/>
                <a:sym typeface="Calibri"/>
              </a:rPr>
              <a:t>Resource Monitor</a:t>
            </a:r>
          </a:p>
          <a:p>
            <a:pPr lvl="1">
              <a:spcBef>
                <a:spcPts val="0"/>
              </a:spcBef>
            </a:pPr>
            <a:r>
              <a:rPr lang="en-US" sz="2400" dirty="0" smtClean="0">
                <a:solidFill>
                  <a:schemeClr val="dk1"/>
                </a:solidFill>
                <a:latin typeface="Calibri"/>
                <a:ea typeface="Calibri"/>
                <a:cs typeface="Calibri"/>
                <a:sym typeface="Calibri"/>
              </a:rPr>
              <a:t>Dynamic Allocation Policies</a:t>
            </a:r>
          </a:p>
          <a:p>
            <a:pPr lvl="1">
              <a:spcBef>
                <a:spcPts val="0"/>
              </a:spcBef>
            </a:pPr>
            <a:r>
              <a:rPr lang="en-US" sz="2400" b="0" i="0" u="none" strike="noStrike" cap="none" baseline="0" dirty="0" smtClean="0">
                <a:solidFill>
                  <a:schemeClr val="dk1"/>
                </a:solidFill>
                <a:latin typeface="Calibri"/>
                <a:ea typeface="Calibri"/>
                <a:cs typeface="Calibri"/>
                <a:sym typeface="Calibri"/>
              </a:rPr>
              <a:t>Communication</a:t>
            </a:r>
            <a:r>
              <a:rPr lang="en-US" sz="24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Run on FireBox-0 with BITS</a:t>
            </a:r>
          </a:p>
          <a:p>
            <a:pPr lvl="1">
              <a:spcBef>
                <a:spcPts val="0"/>
              </a:spcBef>
            </a:pPr>
            <a:r>
              <a:rPr lang="en-US" sz="2400" dirty="0">
                <a:solidFill>
                  <a:schemeClr val="dk1"/>
                </a:solidFill>
                <a:latin typeface="Calibri"/>
                <a:ea typeface="Calibri"/>
                <a:cs typeface="Calibri"/>
                <a:sym typeface="Calibri"/>
              </a:rPr>
              <a:t> </a:t>
            </a:r>
            <a:r>
              <a:rPr lang="en-US" sz="2400" dirty="0" smtClean="0">
                <a:solidFill>
                  <a:schemeClr val="dk1"/>
                </a:solidFill>
                <a:latin typeface="Calibri"/>
                <a:ea typeface="Calibri"/>
                <a:cs typeface="Calibri"/>
                <a:sym typeface="Calibri"/>
              </a:rPr>
              <a:t>Can current workloads take advantage?</a:t>
            </a:r>
          </a:p>
          <a:p>
            <a:pPr lvl="1">
              <a:spcBef>
                <a:spcPts val="0"/>
              </a:spcBef>
            </a:pPr>
            <a:r>
              <a:rPr lang="en-US" sz="2400" dirty="0" smtClean="0">
                <a:solidFill>
                  <a:schemeClr val="dk1"/>
                </a:solidFill>
                <a:latin typeface="Calibri"/>
                <a:ea typeface="Calibri"/>
                <a:cs typeface="Calibri"/>
                <a:sym typeface="Calibri"/>
              </a:rPr>
              <a:t> Would custom HW change things?</a:t>
            </a:r>
          </a:p>
          <a:p>
            <a:pPr>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400" dirty="0" smtClean="0">
                <a:solidFill>
                  <a:schemeClr val="dk1"/>
                </a:solidFill>
                <a:latin typeface="Calibri"/>
                <a:ea typeface="Calibri"/>
                <a:cs typeface="Calibri"/>
                <a:sym typeface="Calibri"/>
              </a:rPr>
              <a:t> Gang </a:t>
            </a:r>
            <a:r>
              <a:rPr lang="en-US" sz="24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400" b="0" i="0" u="none" strike="noStrike" cap="none" baseline="0" dirty="0" smtClean="0">
                <a:solidFill>
                  <a:schemeClr val="dk1"/>
                </a:solidFill>
                <a:latin typeface="Calibri"/>
                <a:ea typeface="Calibri"/>
                <a:cs typeface="Calibri"/>
                <a:sym typeface="Calibri"/>
              </a:rPr>
              <a:t> Advantages</a:t>
            </a:r>
            <a:r>
              <a:rPr lang="en-US" sz="2400" b="0" i="0" u="none" strike="noStrike" cap="none" dirty="0" smtClean="0">
                <a:solidFill>
                  <a:schemeClr val="dk1"/>
                </a:solidFill>
                <a:latin typeface="Calibri"/>
                <a:ea typeface="Calibri"/>
                <a:cs typeface="Calibri"/>
                <a:sym typeface="Calibri"/>
              </a:rPr>
              <a:t> of minimal OS </a:t>
            </a:r>
            <a:r>
              <a:rPr lang="en-US" sz="2400" b="0" i="0" u="none" strike="noStrike" cap="none" dirty="0" err="1" smtClean="0">
                <a:solidFill>
                  <a:schemeClr val="dk1"/>
                </a:solidFill>
                <a:latin typeface="Calibri"/>
                <a:ea typeface="Calibri"/>
                <a:cs typeface="Calibri"/>
                <a:sym typeface="Calibri"/>
              </a:rPr>
              <a:t>vs</a:t>
            </a:r>
            <a:r>
              <a:rPr lang="en-US" sz="2400" b="0" i="0" u="none" strike="noStrike" cap="none" dirty="0" smtClean="0">
                <a:solidFill>
                  <a:schemeClr val="dk1"/>
                </a:solidFill>
                <a:latin typeface="Calibri"/>
                <a:ea typeface="Calibri"/>
                <a:cs typeface="Calibri"/>
                <a:sym typeface="Calibri"/>
              </a:rPr>
              <a:t> Linux</a:t>
            </a:r>
            <a:endParaRPr lang="en-US" sz="2400" dirty="0" smtClean="0">
              <a:solidFill>
                <a:schemeClr val="dk1"/>
              </a:solidFill>
              <a:latin typeface="Calibri"/>
              <a:ea typeface="Calibri"/>
              <a:cs typeface="Calibri"/>
              <a:sym typeface="Calibri"/>
            </a:endParaRPr>
          </a:p>
          <a:p>
            <a:pPr marL="635000" lvl="1" indent="0">
              <a:spcBef>
                <a:spcPts val="0"/>
              </a:spcBef>
              <a:buNone/>
            </a:pPr>
            <a:endParaRPr lang="en-US" sz="24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24</a:t>
            </a:fld>
            <a:endParaRPr lang="en-US" sz="2200" b="1"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a:solidFill>
                  <a:schemeClr val="dk1"/>
                </a:solidFill>
                <a:latin typeface="Calibri"/>
                <a:ea typeface="Calibri"/>
                <a:cs typeface="Calibri"/>
                <a:sym typeface="Calibri"/>
              </a:rPr>
              <a:t> </a:t>
            </a:r>
            <a:r>
              <a:rPr lang="en-US" sz="3200" b="0" i="0" u="none" strike="noStrike" cap="none" baseline="0" dirty="0" smtClean="0">
                <a:solidFill>
                  <a:schemeClr val="dk1"/>
                </a:solidFill>
                <a:latin typeface="Calibri"/>
                <a:ea typeface="Calibri"/>
                <a:cs typeface="Calibri"/>
                <a:sym typeface="Calibri"/>
              </a:rPr>
              <a:t>BITS</a:t>
            </a:r>
          </a:p>
          <a:p>
            <a:pPr lvl="1">
              <a:spcBef>
                <a:spcPts val="0"/>
              </a:spcBef>
            </a:pPr>
            <a:r>
              <a:rPr lang="en-US" sz="3200" dirty="0">
                <a:solidFill>
                  <a:schemeClr val="dk1"/>
                </a:solidFill>
                <a:latin typeface="Calibri"/>
                <a:ea typeface="Calibri"/>
                <a:cs typeface="Calibri"/>
                <a:sym typeface="Calibri"/>
              </a:rPr>
              <a:t> </a:t>
            </a:r>
            <a:r>
              <a:rPr lang="en-US" sz="3200" dirty="0" smtClean="0">
                <a:solidFill>
                  <a:schemeClr val="dk1"/>
                </a:solidFill>
                <a:latin typeface="Calibri"/>
                <a:ea typeface="Calibri"/>
                <a:cs typeface="Calibri"/>
                <a:sym typeface="Calibri"/>
              </a:rPr>
              <a:t>XARCC</a:t>
            </a:r>
            <a:endParaRPr lang="en-US" sz="3200" dirty="0" smtClean="0">
              <a:solidFill>
                <a:schemeClr val="dk1"/>
              </a:solidFill>
              <a:latin typeface="Calibri"/>
              <a:ea typeface="Calibri"/>
              <a:cs typeface="Calibri"/>
              <a:sym typeface="Calibri"/>
            </a:endParaRPr>
          </a:p>
          <a:p>
            <a:pPr lvl="1">
              <a:spcBef>
                <a:spcPts val="0"/>
              </a:spcBef>
            </a:pPr>
            <a:r>
              <a:rPr lang="en-US" sz="3200" b="0" i="0" u="none" strike="noStrike" cap="none" baseline="0" dirty="0">
                <a:solidFill>
                  <a:schemeClr val="dk1"/>
                </a:solidFill>
                <a:latin typeface="Calibri"/>
                <a:ea typeface="Calibri"/>
                <a:cs typeface="Calibri"/>
                <a:sym typeface="Calibri"/>
              </a:rPr>
              <a:t> </a:t>
            </a:r>
            <a:r>
              <a:rPr lang="en-US" sz="3200" b="0" i="0" u="none" strike="noStrike" cap="none" baseline="0" dirty="0" smtClean="0">
                <a:solidFill>
                  <a:schemeClr val="dk1"/>
                </a:solidFill>
                <a:latin typeface="Calibri"/>
                <a:ea typeface="Calibri"/>
                <a:cs typeface="Calibri"/>
                <a:sym typeface="Calibri"/>
              </a:rPr>
              <a:t>FireBox</a:t>
            </a:r>
            <a:r>
              <a:rPr lang="en-US" sz="3200" dirty="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endParaRPr sz="3200" b="0" i="0" u="none" strike="noStrike" cap="none" baseline="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25</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81000" y="26670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Backup Slides</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26</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Gang Scheduling Experiments</a:t>
            </a:r>
          </a:p>
        </p:txBody>
      </p:sp>
      <p:sp>
        <p:nvSpPr>
          <p:cNvPr id="428" name="Shape 42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Micro-benchmark</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Run identical, compute-bound tasks on multiple threads repeatedly</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Record each time a thread completes its task more than a full iteration behind the others (a missed deadline)</a:t>
            </a:r>
          </a:p>
          <a:p>
            <a:pPr marL="742950" marR="0" lvl="1" indent="-147955" algn="l" rtl="0">
              <a:lnSpc>
                <a:spcPct val="80000"/>
              </a:lnSpc>
              <a:spcBef>
                <a:spcPts val="434"/>
              </a:spcBef>
              <a:buClr>
                <a:schemeClr val="dk1"/>
              </a:buClr>
              <a:buFont typeface="Arial"/>
              <a:buNone/>
            </a:pPr>
            <a:endParaRPr sz="2150" b="0" i="0" u="none" strike="noStrike" cap="none" baseline="0">
              <a:solidFill>
                <a:schemeClr val="dk1"/>
              </a:solidFill>
              <a:latin typeface="Calibri"/>
              <a:ea typeface="Calibri"/>
              <a:cs typeface="Calibri"/>
              <a:sym typeface="Calibri"/>
            </a:endParaRPr>
          </a:p>
          <a:p>
            <a:pPr marL="342900" marR="0" lvl="0" indent="-342900" algn="l" rtl="0">
              <a:lnSpc>
                <a:spcPct val="80000"/>
              </a:lnSpc>
              <a:spcBef>
                <a:spcPts val="50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Macro-Benchmarks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HPC benchmark that models solid deformation in extreme environments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Ran multiple instances of the benchmark</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Batch: Each instance ran one after the other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Credit: Simultaneous execution on Xen’s default (non-gang) scheduler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Gang: Simultaneous execution with gang scheduling</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27</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Micro Benchmark Results</a:t>
            </a:r>
          </a:p>
        </p:txBody>
      </p:sp>
      <p:sp>
        <p:nvSpPr>
          <p:cNvPr id="434" name="Shape 434"/>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Arial"/>
              <a:buNone/>
            </a:pPr>
            <a:endParaRPr sz="3200" b="0" i="0" u="none" strike="noStrike" cap="none" baseline="0">
              <a:solidFill>
                <a:schemeClr val="dk1"/>
              </a:solidFill>
              <a:latin typeface="Calibri"/>
              <a:ea typeface="Calibri"/>
              <a:cs typeface="Calibri"/>
              <a:sym typeface="Calibri"/>
            </a:endParaRPr>
          </a:p>
        </p:txBody>
      </p:sp>
      <p:pic>
        <p:nvPicPr>
          <p:cNvPr id="435" name="Shape 435"/>
          <p:cNvPicPr preferRelativeResize="0"/>
          <p:nvPr/>
        </p:nvPicPr>
        <p:blipFill rotWithShape="1">
          <a:blip r:embed="rId3">
            <a:alphaModFix/>
          </a:blip>
          <a:srcRect/>
          <a:stretch/>
        </p:blipFill>
        <p:spPr>
          <a:xfrm>
            <a:off x="457200" y="1600200"/>
            <a:ext cx="8229600" cy="4495800"/>
          </a:xfrm>
          <a:prstGeom prst="rect">
            <a:avLst/>
          </a:prstGeom>
          <a:noFill/>
          <a:ln>
            <a:noFill/>
          </a:ln>
        </p:spPr>
      </p:pic>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28</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Macro Benchmark Results</a:t>
            </a:r>
          </a:p>
        </p:txBody>
      </p:sp>
      <p:pic>
        <p:nvPicPr>
          <p:cNvPr id="441" name="Shape 441"/>
          <p:cNvPicPr preferRelativeResize="0"/>
          <p:nvPr/>
        </p:nvPicPr>
        <p:blipFill rotWithShape="1">
          <a:blip r:embed="rId3">
            <a:alphaModFix/>
          </a:blip>
          <a:srcRect/>
          <a:stretch/>
        </p:blipFill>
        <p:spPr>
          <a:xfrm>
            <a:off x="990600" y="1524000"/>
            <a:ext cx="7086600" cy="4572000"/>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29</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273673"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Shape 142"/>
          <p:cNvSpPr txBox="1"/>
          <p:nvPr/>
        </p:nvSpPr>
        <p:spPr>
          <a:xfrm>
            <a:off x="152400" y="609600"/>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a:solidFill>
                  <a:schemeClr val="dk1"/>
                </a:solidFill>
                <a:latin typeface="Calibri"/>
                <a:ea typeface="Calibri"/>
                <a:cs typeface="Calibri"/>
                <a:sym typeface="Calibri"/>
              </a:rPr>
              <a:t>What is Firebox – 0?</a:t>
            </a:r>
          </a:p>
        </p:txBody>
      </p:sp>
      <p:sp>
        <p:nvSpPr>
          <p:cNvPr id="143" name="Shape 143"/>
          <p:cNvSpPr txBox="1"/>
          <p:nvPr/>
        </p:nvSpPr>
        <p:spPr>
          <a:xfrm>
            <a:off x="0" y="1219200"/>
            <a:ext cx="6324600" cy="5486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dirty="0" smtClean="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Hardware</a:t>
            </a:r>
            <a:r>
              <a:rPr lang="en-US" sz="2000" b="0" i="0" u="none" strike="noStrike" cap="none" baseline="0" dirty="0" smtClean="0">
                <a:solidFill>
                  <a:schemeClr val="dk1"/>
                </a:solidFill>
                <a:latin typeface="Calibri"/>
                <a:ea typeface="Calibri"/>
                <a:cs typeface="Calibri"/>
                <a:sym typeface="Calibri"/>
              </a:rPr>
              <a:t> </a:t>
            </a:r>
            <a:r>
              <a:rPr lang="en-US" sz="2000" b="0"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Intel Ivy </a:t>
            </a:r>
            <a:r>
              <a:rPr lang="en-US" sz="2000" b="0" i="0" u="none" strike="noStrike" cap="none" baseline="0" dirty="0" smtClean="0">
                <a:solidFill>
                  <a:schemeClr val="dk1"/>
                </a:solidFill>
                <a:latin typeface="Calibri"/>
                <a:ea typeface="Calibri"/>
                <a:cs typeface="Calibri"/>
                <a:sym typeface="Calibri"/>
              </a:rPr>
              <a:t>Bridge E5-1680V2</a:t>
            </a:r>
          </a:p>
          <a:p>
            <a:pPr marL="169863" marR="0" lvl="0" indent="274637" algn="l" rtl="0">
              <a:spcBef>
                <a:spcPts val="0"/>
              </a:spcBef>
              <a:buClr>
                <a:schemeClr val="dk1"/>
              </a:buClr>
              <a:buSzPct val="100000"/>
              <a:buFont typeface="Arial"/>
              <a:buChar char="•"/>
            </a:pPr>
            <a:r>
              <a:rPr lang="en-US" sz="2000" b="0" i="0" u="none" strike="noStrike" cap="none" baseline="0" dirty="0" smtClean="0">
                <a:solidFill>
                  <a:schemeClr val="dk1"/>
                </a:solidFill>
                <a:latin typeface="Calibri"/>
                <a:ea typeface="Calibri"/>
                <a:cs typeface="Calibri"/>
                <a:sym typeface="Calibri"/>
              </a:rPr>
              <a:t>8Cores </a:t>
            </a:r>
            <a:r>
              <a:rPr lang="en-US" sz="2000" b="0" i="0" u="none" strike="noStrike" cap="none" baseline="0" dirty="0">
                <a:solidFill>
                  <a:schemeClr val="dk1"/>
                </a:solidFill>
                <a:latin typeface="Calibri"/>
                <a:ea typeface="Calibri"/>
                <a:cs typeface="Calibri"/>
                <a:sym typeface="Calibri"/>
              </a:rPr>
              <a:t>/ 16Threads 3.0GHz 25MB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64GB RAM </a:t>
            </a:r>
            <a:r>
              <a:rPr lang="en-US" sz="2000" b="0" i="0" u="none" strike="noStrike" cap="none" baseline="0" dirty="0" smtClean="0">
                <a:solidFill>
                  <a:schemeClr val="dk1"/>
                </a:solidFill>
                <a:latin typeface="Calibri"/>
                <a:ea typeface="Calibri"/>
                <a:cs typeface="Calibri"/>
                <a:sym typeface="Calibri"/>
              </a:rPr>
              <a:t>per node (</a:t>
            </a:r>
            <a:r>
              <a:rPr lang="en-US" sz="20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2 </a:t>
            </a:r>
            <a:r>
              <a:rPr lang="en-US" sz="2000" b="0" i="0" u="none" strike="noStrike" cap="none" baseline="0" dirty="0" smtClean="0">
                <a:solidFill>
                  <a:schemeClr val="dk1"/>
                </a:solidFill>
                <a:latin typeface="Calibri"/>
                <a:ea typeface="Calibri"/>
                <a:cs typeface="Calibri"/>
                <a:sym typeface="Calibri"/>
              </a:rPr>
              <a:t>Samsung</a:t>
            </a:r>
            <a:r>
              <a:rPr lang="en-US" sz="2000" b="0" i="0" u="none" strike="noStrike" cap="none" dirty="0" smtClean="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SATA </a:t>
            </a:r>
            <a:r>
              <a:rPr lang="en-US" sz="2000" b="0" i="0" u="none" strike="noStrike" cap="none" baseline="0" dirty="0" smtClean="0">
                <a:solidFill>
                  <a:schemeClr val="dk1"/>
                </a:solidFill>
                <a:latin typeface="Calibri"/>
                <a:ea typeface="Calibri"/>
                <a:cs typeface="Calibri"/>
                <a:sym typeface="Calibri"/>
              </a:rPr>
              <a:t>SSDs per node (</a:t>
            </a:r>
            <a:r>
              <a:rPr lang="en-US" sz="2000" b="0" i="0" u="none" strike="noStrike" cap="none" baseline="0" dirty="0">
                <a:solidFill>
                  <a:schemeClr val="dk1"/>
                </a:solidFill>
                <a:latin typeface="Calibri"/>
                <a:ea typeface="Calibri"/>
                <a:cs typeface="Calibri"/>
                <a:sym typeface="Calibri"/>
              </a:rPr>
              <a:t>120GB + 480GB) (9.4TB aggregate</a:t>
            </a:r>
            <a:r>
              <a:rPr lang="en-US" sz="20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2000" dirty="0" smtClean="0">
                <a:solidFill>
                  <a:schemeClr val="dk1"/>
                </a:solidFill>
                <a:latin typeface="Calibri"/>
                <a:ea typeface="Calibri"/>
                <a:cs typeface="Calibri"/>
                <a:sym typeface="Calibri"/>
              </a:rPr>
              <a:t>2 extra Samsung </a:t>
            </a:r>
            <a:r>
              <a:rPr lang="en-US" sz="2000" dirty="0" err="1" smtClean="0">
                <a:solidFill>
                  <a:schemeClr val="dk1"/>
                </a:solidFill>
                <a:latin typeface="Calibri"/>
                <a:ea typeface="Calibri"/>
                <a:cs typeface="Calibri"/>
                <a:sym typeface="Calibri"/>
              </a:rPr>
              <a:t>PCIe</a:t>
            </a:r>
            <a:r>
              <a:rPr lang="en-US" sz="2000" dirty="0" smtClean="0">
                <a:solidFill>
                  <a:schemeClr val="dk1"/>
                </a:solidFill>
                <a:latin typeface="Calibri"/>
                <a:ea typeface="Calibri"/>
                <a:cs typeface="Calibri"/>
                <a:sym typeface="Calibri"/>
              </a:rPr>
              <a:t> SSDs (734GB)</a:t>
            </a:r>
            <a:endParaRPr lang="en-US" sz="20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2000" b="0" i="0" u="none" strike="noStrike" cap="none" baseline="0" dirty="0" err="1">
                <a:solidFill>
                  <a:schemeClr val="dk1"/>
                </a:solidFill>
                <a:latin typeface="Calibri"/>
                <a:ea typeface="Calibri"/>
                <a:cs typeface="Calibri"/>
                <a:sym typeface="Calibri"/>
              </a:rPr>
              <a:t>Infiniband</a:t>
            </a:r>
            <a:r>
              <a:rPr lang="en-US" sz="2000" b="0" i="0" u="none" strike="noStrike" cap="none" baseline="0" dirty="0">
                <a:solidFill>
                  <a:schemeClr val="dk1"/>
                </a:solidFill>
                <a:latin typeface="Calibri"/>
                <a:ea typeface="Calibri"/>
                <a:cs typeface="Calibri"/>
                <a:sym typeface="Calibri"/>
              </a:rPr>
              <a: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Ethernet: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Running Ubuntu 14.04 (Linux 3.13.0</a:t>
            </a:r>
            <a:r>
              <a:rPr lang="en-US" sz="2000" b="0" i="0" u="none" strike="noStrike" cap="none" baseline="0" dirty="0" smtClean="0">
                <a:solidFill>
                  <a:schemeClr val="dk1"/>
                </a:solidFill>
                <a:latin typeface="Calibri"/>
                <a:ea typeface="Calibri"/>
                <a:cs typeface="Calibri"/>
                <a:sym typeface="Calibri"/>
              </a:rPr>
              <a:t>)</a:t>
            </a:r>
            <a:endParaRPr lang="en-US" sz="2000" dirty="0">
              <a:solidFill>
                <a:schemeClr val="dk1"/>
              </a:solidFill>
              <a:latin typeface="Calibri"/>
              <a:ea typeface="Calibri"/>
              <a:cs typeface="Calibri"/>
              <a:sym typeface="Calibri"/>
            </a:endParaRPr>
          </a:p>
          <a:p>
            <a:pPr marL="285750" marR="0" lvl="0" indent="-285750" algn="l" rtl="0">
              <a:spcBef>
                <a:spcPts val="0"/>
              </a:spcBef>
              <a:buClr>
                <a:schemeClr val="dk1"/>
              </a:buClr>
              <a:buSzPct val="100000"/>
              <a:buFontTx/>
              <a:buChar char="-"/>
            </a:pPr>
            <a:r>
              <a:rPr lang="en-US" sz="2000" dirty="0" smtClean="0">
                <a:solidFill>
                  <a:schemeClr val="dk1"/>
                </a:solidFill>
                <a:latin typeface="Calibri"/>
                <a:ea typeface="Calibri"/>
                <a:cs typeface="Calibri"/>
                <a:sym typeface="Calibri"/>
              </a:rPr>
              <a:t>Firebox-0 goals:</a:t>
            </a:r>
          </a:p>
          <a:p>
            <a:pPr marL="461962" lvl="6" indent="-285750">
              <a:buClr>
                <a:schemeClr val="dk1"/>
              </a:buClr>
              <a:buSzPct val="100000"/>
              <a:buFont typeface="Arial"/>
              <a:buChar char="•"/>
            </a:pPr>
            <a:r>
              <a:rPr lang="en-US" sz="2000" dirty="0" smtClean="0">
                <a:solidFill>
                  <a:schemeClr val="dk1"/>
                </a:solidFill>
                <a:latin typeface="Calibri"/>
                <a:ea typeface="Calibri"/>
                <a:cs typeface="Calibri"/>
                <a:sym typeface="Calibri"/>
              </a:rPr>
              <a:t>2014 state-of-the-art baseline using off-the-shelf hardware and software</a:t>
            </a:r>
          </a:p>
          <a:p>
            <a:pPr marL="461962" lvl="6" indent="-285750">
              <a:buClr>
                <a:schemeClr val="dk1"/>
              </a:buClr>
              <a:buSzPct val="100000"/>
              <a:buFont typeface="Arial"/>
              <a:buChar char="•"/>
            </a:pPr>
            <a:r>
              <a:rPr lang="en-US" sz="2000" dirty="0">
                <a:solidFill>
                  <a:schemeClr val="dk1"/>
                </a:solidFill>
                <a:latin typeface="Calibri"/>
                <a:ea typeface="Calibri"/>
                <a:cs typeface="Calibri"/>
                <a:sym typeface="Calibri"/>
              </a:rPr>
              <a:t>p</a:t>
            </a:r>
            <a:r>
              <a:rPr lang="en-US" sz="2000" dirty="0" smtClean="0">
                <a:solidFill>
                  <a:schemeClr val="dk1"/>
                </a:solidFill>
                <a:latin typeface="Calibri"/>
                <a:ea typeface="Calibri"/>
                <a:cs typeface="Calibri"/>
                <a:sym typeface="Calibri"/>
              </a:rPr>
              <a:t>latform to analyze current workloads</a:t>
            </a:r>
          </a:p>
          <a:p>
            <a:pPr marL="461962" lvl="6" indent="-285750">
              <a:buClr>
                <a:schemeClr val="dk1"/>
              </a:buClr>
              <a:buSzPct val="100000"/>
              <a:buFont typeface="Arial"/>
              <a:buChar char="•"/>
            </a:pPr>
            <a:r>
              <a:rPr lang="en-US" sz="2000" dirty="0">
                <a:solidFill>
                  <a:schemeClr val="dk1"/>
                </a:solidFill>
                <a:latin typeface="Calibri"/>
                <a:ea typeface="Calibri"/>
                <a:cs typeface="Calibri"/>
                <a:sym typeface="Calibri"/>
              </a:rPr>
              <a:t>p</a:t>
            </a:r>
            <a:r>
              <a:rPr lang="en-US" sz="2000" dirty="0" smtClean="0">
                <a:solidFill>
                  <a:schemeClr val="dk1"/>
                </a:solidFill>
                <a:latin typeface="Calibri"/>
                <a:ea typeface="Calibri"/>
                <a:cs typeface="Calibri"/>
                <a:sym typeface="Calibri"/>
              </a:rPr>
              <a:t>latform to develop new software stack ideas</a:t>
            </a:r>
          </a:p>
          <a:p>
            <a:pPr marL="461962" lvl="6" indent="-285750">
              <a:buClr>
                <a:schemeClr val="dk1"/>
              </a:buClr>
              <a:buSzPct val="100000"/>
              <a:buFont typeface="Arial"/>
              <a:buChar char="•"/>
            </a:pPr>
            <a:r>
              <a:rPr lang="en-US" sz="2000" dirty="0">
                <a:solidFill>
                  <a:schemeClr val="dk1"/>
                </a:solidFill>
                <a:latin typeface="Calibri"/>
                <a:ea typeface="Calibri"/>
                <a:cs typeface="Calibri"/>
                <a:sym typeface="Calibri"/>
              </a:rPr>
              <a:t>h</a:t>
            </a:r>
            <a:r>
              <a:rPr lang="en-US" sz="2000" dirty="0" smtClean="0">
                <a:solidFill>
                  <a:schemeClr val="dk1"/>
                </a:solidFill>
                <a:latin typeface="Calibri"/>
                <a:ea typeface="Calibri"/>
                <a:cs typeface="Calibri"/>
                <a:sym typeface="Calibri"/>
              </a:rPr>
              <a:t>ost XAM-board prototype of Firebox bulk memory and networking</a:t>
            </a:r>
            <a:endParaRPr lang="en-US" sz="2000" dirty="0">
              <a:solidFill>
                <a:schemeClr val="dk1"/>
              </a:solidFill>
              <a:latin typeface="Calibri"/>
              <a:ea typeface="Calibri"/>
              <a:cs typeface="Calibri"/>
              <a:sym typeface="Calibri"/>
            </a:endParaRPr>
          </a:p>
        </p:txBody>
      </p:sp>
      <p:sp>
        <p:nvSpPr>
          <p:cNvPr id="3" name="Rectangle 2"/>
          <p:cNvSpPr/>
          <p:nvPr/>
        </p:nvSpPr>
        <p:spPr>
          <a:xfrm>
            <a:off x="63498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492873"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807073"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7073"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807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712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807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712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035673"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35673"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606182" y="4324350"/>
            <a:ext cx="2182091" cy="400050"/>
          </a:xfrm>
          <a:prstGeom prst="rect">
            <a:avLst/>
          </a:prstGeom>
        </p:spPr>
      </p:pic>
      <p:pic>
        <p:nvPicPr>
          <p:cNvPr id="55" name="Picture 54"/>
          <p:cNvPicPr>
            <a:picLocks noChangeAspect="1"/>
          </p:cNvPicPr>
          <p:nvPr/>
        </p:nvPicPr>
        <p:blipFill>
          <a:blip r:embed="rId4"/>
          <a:stretch>
            <a:fillRect/>
          </a:stretch>
        </p:blipFill>
        <p:spPr>
          <a:xfrm>
            <a:off x="6730873" y="838200"/>
            <a:ext cx="2133600" cy="391160"/>
          </a:xfrm>
          <a:prstGeom prst="rect">
            <a:avLst/>
          </a:prstGeom>
        </p:spPr>
      </p:pic>
      <p:cxnSp>
        <p:nvCxnSpPr>
          <p:cNvPr id="63" name="Straight Arrow Connector 62"/>
          <p:cNvCxnSpPr>
            <a:stCxn id="61" idx="2"/>
            <a:endCxn id="68" idx="0"/>
          </p:cNvCxnSpPr>
          <p:nvPr/>
        </p:nvCxnSpPr>
        <p:spPr>
          <a:xfrm>
            <a:off x="7683373"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273673"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7111873"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7035673"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81024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349873" y="2590800"/>
            <a:ext cx="914400" cy="640126"/>
          </a:xfrm>
          <a:prstGeom prst="rect">
            <a:avLst/>
          </a:prstGeom>
        </p:spPr>
      </p:pic>
      <p:pic>
        <p:nvPicPr>
          <p:cNvPr id="97" name="Picture 96"/>
          <p:cNvPicPr>
            <a:picLocks noChangeAspect="1"/>
          </p:cNvPicPr>
          <p:nvPr/>
        </p:nvPicPr>
        <p:blipFill>
          <a:blip r:embed="rId5"/>
          <a:stretch>
            <a:fillRect/>
          </a:stretch>
        </p:blipFill>
        <p:spPr>
          <a:xfrm>
            <a:off x="8102473" y="2590800"/>
            <a:ext cx="914400" cy="640126"/>
          </a:xfrm>
          <a:prstGeom prst="rect">
            <a:avLst/>
          </a:prstGeom>
        </p:spPr>
      </p:pic>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322431" y="302841"/>
            <a:ext cx="2858549"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Firebox Network</a:t>
            </a:r>
          </a:p>
        </p:txBody>
      </p:sp>
      <p:graphicFrame>
        <p:nvGraphicFramePr>
          <p:cNvPr id="447" name="Shape 447"/>
          <p:cNvGraphicFramePr/>
          <p:nvPr/>
        </p:nvGraphicFramePr>
        <p:xfrm>
          <a:off x="429591" y="2524058"/>
          <a:ext cx="3755150" cy="736620"/>
        </p:xfrm>
        <a:graphic>
          <a:graphicData uri="http://schemas.openxmlformats.org/drawingml/2006/table">
            <a:tbl>
              <a:tblPr firstRow="1" bandRow="1">
                <a:noFill/>
                <a:tableStyleId>{B2109607-3C3B-4E9C-B9AE-61DB545AD93F}</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Without VMA*</a:t>
                      </a:r>
                    </a:p>
                  </a:txBody>
                  <a:tcPr marL="91450" marR="91450" marT="45725" marB="45725"/>
                </a:tc>
                <a:tc>
                  <a:txBody>
                    <a:bodyPr/>
                    <a:lstStyle/>
                    <a:p>
                      <a:pPr marL="0" marR="0" lvl="0" indent="0" algn="l" rtl="0">
                        <a:spcBef>
                          <a:spcPts val="0"/>
                        </a:spcBef>
                        <a:buSzPct val="25000"/>
                        <a:buNone/>
                      </a:pPr>
                      <a:r>
                        <a:rPr lang="en-US" sz="1800" u="none" strike="noStrike" cap="none" baseline="0"/>
                        <a:t>4.8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With VMA</a:t>
                      </a:r>
                    </a:p>
                  </a:txBody>
                  <a:tcPr marL="91450" marR="91450" marT="45725" marB="45725"/>
                </a:tc>
                <a:tc>
                  <a:txBody>
                    <a:bodyPr/>
                    <a:lstStyle/>
                    <a:p>
                      <a:pPr marL="0" marR="0" lvl="0" indent="0" algn="l" rtl="0">
                        <a:spcBef>
                          <a:spcPts val="0"/>
                        </a:spcBef>
                        <a:buSzPct val="25000"/>
                        <a:buNone/>
                      </a:pPr>
                      <a:r>
                        <a:rPr lang="en-US" sz="1800" u="none" strike="noStrike" cap="none" baseline="0"/>
                        <a:t>1.3 us</a:t>
                      </a:r>
                    </a:p>
                  </a:txBody>
                  <a:tcPr marL="91450" marR="91450" marT="45725" marB="45725"/>
                </a:tc>
              </a:tr>
            </a:tbl>
          </a:graphicData>
        </a:graphic>
      </p:graphicFrame>
      <p:sp>
        <p:nvSpPr>
          <p:cNvPr id="448" name="Shape 448"/>
          <p:cNvSpPr txBox="1"/>
          <p:nvPr/>
        </p:nvSpPr>
        <p:spPr>
          <a:xfrm>
            <a:off x="364795" y="2082236"/>
            <a:ext cx="35573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SockPerf Ping Pong Latency in Fbox</a:t>
            </a:r>
          </a:p>
        </p:txBody>
      </p:sp>
      <p:graphicFrame>
        <p:nvGraphicFramePr>
          <p:cNvPr id="449" name="Shape 449"/>
          <p:cNvGraphicFramePr/>
          <p:nvPr/>
        </p:nvGraphicFramePr>
        <p:xfrm>
          <a:off x="429591" y="4062960"/>
          <a:ext cx="3755150" cy="736620"/>
        </p:xfrm>
        <a:graphic>
          <a:graphicData uri="http://schemas.openxmlformats.org/drawingml/2006/table">
            <a:tbl>
              <a:tblPr firstRow="1" bandRow="1">
                <a:noFill/>
                <a:tableStyleId>{8867FC34-C467-46F2-B44D-441883CA0B6A}</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Firebox v0</a:t>
                      </a:r>
                    </a:p>
                  </a:txBody>
                  <a:tcPr marL="91450" marR="91450" marT="45725" marB="45725"/>
                </a:tc>
                <a:tc>
                  <a:txBody>
                    <a:bodyPr/>
                    <a:lstStyle/>
                    <a:p>
                      <a:pPr marL="0" marR="0" lvl="0" indent="0" algn="l" rtl="0">
                        <a:spcBef>
                          <a:spcPts val="0"/>
                        </a:spcBef>
                        <a:buSzPct val="25000"/>
                        <a:buNone/>
                      </a:pPr>
                      <a:r>
                        <a:rPr lang="en-US" sz="1800" u="none" strike="noStrike" cap="none" baseline="0"/>
                        <a:t>1.7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RAMCloud HW [1]</a:t>
                      </a:r>
                    </a:p>
                  </a:txBody>
                  <a:tcPr marL="91450" marR="91450" marT="45725" marB="45725"/>
                </a:tc>
                <a:tc>
                  <a:txBody>
                    <a:bodyPr/>
                    <a:lstStyle/>
                    <a:p>
                      <a:pPr marL="0" marR="0" lvl="0" indent="0" algn="l" rtl="0">
                        <a:spcBef>
                          <a:spcPts val="0"/>
                        </a:spcBef>
                        <a:buSzPct val="25000"/>
                        <a:buNone/>
                      </a:pPr>
                      <a:r>
                        <a:rPr lang="en-US" sz="1800" u="none" strike="noStrike" cap="none" baseline="0"/>
                        <a:t>3.1 us</a:t>
                      </a:r>
                    </a:p>
                  </a:txBody>
                  <a:tcPr marL="91450" marR="91450" marT="45725" marB="45725"/>
                </a:tc>
              </a:tr>
            </a:tbl>
          </a:graphicData>
        </a:graphic>
      </p:graphicFrame>
      <p:sp>
        <p:nvSpPr>
          <p:cNvPr id="450" name="Shape 450"/>
          <p:cNvSpPr txBox="1"/>
          <p:nvPr/>
        </p:nvSpPr>
        <p:spPr>
          <a:xfrm>
            <a:off x="377755" y="3621139"/>
            <a:ext cx="259558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RDMA Ping Pong Latency</a:t>
            </a:r>
          </a:p>
        </p:txBody>
      </p:sp>
      <p:sp>
        <p:nvSpPr>
          <p:cNvPr id="451" name="Shape 451"/>
          <p:cNvSpPr txBox="1"/>
          <p:nvPr/>
        </p:nvSpPr>
        <p:spPr>
          <a:xfrm>
            <a:off x="322431" y="6226428"/>
            <a:ext cx="50962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*VMA = Mellanox socket library with kernel bypass</a:t>
            </a: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322431" y="302841"/>
            <a:ext cx="5893298"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Aerospike/Cassandra Write Latency</a:t>
            </a:r>
          </a:p>
        </p:txBody>
      </p:sp>
      <p:pic>
        <p:nvPicPr>
          <p:cNvPr id="458" name="Shape 458"/>
          <p:cNvPicPr preferRelativeResize="0"/>
          <p:nvPr/>
        </p:nvPicPr>
        <p:blipFill rotWithShape="1">
          <a:blip r:embed="rId3">
            <a:alphaModFix/>
          </a:blip>
          <a:srcRect/>
          <a:stretch/>
        </p:blipFill>
        <p:spPr>
          <a:xfrm>
            <a:off x="457200" y="1371600"/>
            <a:ext cx="5148121" cy="4584699"/>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a:t>
            </a:r>
            <a:r>
              <a:rPr lang="en-US" sz="4400" dirty="0" smtClean="0">
                <a:solidFill>
                  <a:schemeClr val="dk1"/>
                </a:solidFill>
                <a:latin typeface="Calibri"/>
                <a:ea typeface="Calibri"/>
                <a:cs typeface="Calibri"/>
                <a:sym typeface="Calibri"/>
              </a:rPr>
              <a:t>-0 Software Stack</a:t>
            </a:r>
            <a:endParaRPr lang="en-US" sz="4400" b="0" i="0" u="none" strike="noStrike" cap="none" baseline="0" dirty="0">
              <a:solidFill>
                <a:schemeClr val="dk1"/>
              </a:solidFill>
              <a:latin typeface="Calibri"/>
              <a:ea typeface="Calibri"/>
              <a:cs typeface="Calibri"/>
              <a:sym typeface="Calibri"/>
            </a:endParaRPr>
          </a:p>
        </p:txBody>
      </p:sp>
      <p:grpSp>
        <p:nvGrpSpPr>
          <p:cNvPr id="176" name="Shape 176"/>
          <p:cNvGrpSpPr/>
          <p:nvPr/>
        </p:nvGrpSpPr>
        <p:grpSpPr>
          <a:xfrm>
            <a:off x="533400" y="2067921"/>
            <a:ext cx="8168002" cy="2924855"/>
            <a:chOff x="685800" y="2391057"/>
            <a:chExt cx="8168002" cy="2312284"/>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Bulk Memory API (</a:t>
              </a:r>
              <a:r>
                <a:rPr lang="en-US" sz="1600" b="1" i="0" u="none" strike="noStrike" cap="none" baseline="0" dirty="0" err="1">
                  <a:solidFill>
                    <a:schemeClr val="dk1"/>
                  </a:solidFill>
                  <a:latin typeface="Arial"/>
                  <a:ea typeface="Arial"/>
                  <a:cs typeface="Arial"/>
                  <a:sym typeface="Arial"/>
                </a:rPr>
                <a:t>RAMCloud</a:t>
              </a:r>
              <a:r>
                <a:rPr lang="en-US" sz="1600" b="0" i="0" u="none" strike="noStrike" cap="none" baseline="0" dirty="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Cluster Manager (</a:t>
              </a:r>
              <a:r>
                <a:rPr lang="en-US" sz="1600" b="1" i="0" u="none" strike="noStrike" cap="none" baseline="0" dirty="0" err="1">
                  <a:solidFill>
                    <a:schemeClr val="dk1"/>
                  </a:solidFill>
                  <a:latin typeface="Arial"/>
                  <a:ea typeface="Arial"/>
                  <a:cs typeface="Arial"/>
                  <a:sym typeface="Arial"/>
                </a:rPr>
                <a:t>Mesos</a:t>
              </a:r>
              <a:r>
                <a:rPr lang="en-US" sz="1600" b="0" i="0" u="none" strike="noStrike" cap="none" baseline="0" dirty="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91057"/>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2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4</a:t>
            </a:fld>
            <a:endParaRPr lang="en-US" sz="2200" b="1" dirty="0"/>
          </a:p>
        </p:txBody>
      </p:sp>
    </p:spTree>
    <p:extLst>
      <p:ext uri="{BB962C8B-B14F-4D97-AF65-F5344CB8AC3E}">
        <p14:creationId xmlns:p14="http://schemas.microsoft.com/office/powerpoint/2010/main" val="10944773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Firebox-0</a:t>
            </a:r>
            <a:r>
              <a:rPr lang="en-US" sz="4400" b="0" i="0" u="none" strike="noStrike" cap="none" dirty="0" smtClean="0">
                <a:solidFill>
                  <a:schemeClr val="dk1"/>
                </a:solidFill>
                <a:latin typeface="Calibri"/>
                <a:ea typeface="Calibri"/>
                <a:cs typeface="Calibri"/>
                <a:sym typeface="Calibri"/>
              </a:rPr>
              <a:t> Benchmarks</a:t>
            </a:r>
            <a:endParaRPr lang="en-US" sz="4400" b="0" i="0" u="none" strike="noStrike" cap="none" baseline="0" dirty="0">
              <a:solidFill>
                <a:schemeClr val="dk1"/>
              </a:solidFill>
              <a:latin typeface="Calibri"/>
              <a:ea typeface="Calibri"/>
              <a:cs typeface="Calibri"/>
              <a:sym typeface="Calibri"/>
            </a:endParaRPr>
          </a:p>
        </p:txBody>
      </p:sp>
      <p:grpSp>
        <p:nvGrpSpPr>
          <p:cNvPr id="3" name="Group 2"/>
          <p:cNvGrpSpPr>
            <a:grpSpLocks noChangeAspect="1"/>
          </p:cNvGrpSpPr>
          <p:nvPr/>
        </p:nvGrpSpPr>
        <p:grpSpPr>
          <a:xfrm>
            <a:off x="3102863" y="2590800"/>
            <a:ext cx="3450337" cy="2667000"/>
            <a:chOff x="609599" y="3069165"/>
            <a:chExt cx="4792097" cy="3704166"/>
          </a:xfrm>
        </p:grpSpPr>
        <p:sp>
          <p:nvSpPr>
            <p:cNvPr id="177" name="Shape 177"/>
            <p:cNvSpPr/>
            <p:nvPr/>
          </p:nvSpPr>
          <p:spPr>
            <a:xfrm>
              <a:off x="609599" y="5481884"/>
              <a:ext cx="4792096" cy="550614"/>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“WSC Executive</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78" name="Shape 178"/>
            <p:cNvSpPr/>
            <p:nvPr/>
          </p:nvSpPr>
          <p:spPr>
            <a:xfrm>
              <a:off x="609600" y="4717151"/>
              <a:ext cx="4792096" cy="574517"/>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Bulk Memory </a:t>
              </a:r>
              <a:r>
                <a:rPr lang="en-US" sz="1600" b="0" i="0" u="none" strike="noStrike" cap="none" baseline="0" dirty="0" smtClean="0">
                  <a:solidFill>
                    <a:schemeClr val="dk1"/>
                  </a:solidFill>
                  <a:latin typeface="Arial"/>
                  <a:ea typeface="Arial"/>
                  <a:cs typeface="Arial"/>
                  <a:sym typeface="Arial"/>
                </a:rPr>
                <a:t>API</a:t>
              </a:r>
              <a:endParaRPr lang="en-US" sz="1600" b="0" i="0" u="none" strike="noStrike" cap="none" baseline="0" dirty="0">
                <a:solidFill>
                  <a:schemeClr val="dk1"/>
                </a:solidFill>
                <a:latin typeface="Arial"/>
                <a:ea typeface="Arial"/>
                <a:cs typeface="Arial"/>
                <a:sym typeface="Arial"/>
              </a:endParaRPr>
            </a:p>
          </p:txBody>
        </p:sp>
        <p:sp>
          <p:nvSpPr>
            <p:cNvPr id="180" name="Shape 180"/>
            <p:cNvSpPr/>
            <p:nvPr/>
          </p:nvSpPr>
          <p:spPr>
            <a:xfrm>
              <a:off x="639233" y="3069165"/>
              <a:ext cx="4762463" cy="705811"/>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09603" y="4009859"/>
              <a:ext cx="4792092" cy="540975"/>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Cluster </a:t>
              </a:r>
              <a:r>
                <a:rPr lang="en-US" sz="1600" b="0" i="0" u="none" strike="noStrike" cap="none" baseline="0" dirty="0" smtClean="0">
                  <a:solidFill>
                    <a:schemeClr val="dk1"/>
                  </a:solidFill>
                  <a:latin typeface="Arial"/>
                  <a:ea typeface="Arial"/>
                  <a:cs typeface="Arial"/>
                  <a:sym typeface="Arial"/>
                </a:rPr>
                <a:t>Manager</a:t>
              </a:r>
              <a:endParaRPr lang="en-US" sz="1600" b="0" i="0" u="none" strike="noStrike" cap="none" baseline="0" dirty="0">
                <a:solidFill>
                  <a:schemeClr val="dk1"/>
                </a:solidFill>
                <a:latin typeface="Arial"/>
                <a:ea typeface="Arial"/>
                <a:cs typeface="Arial"/>
                <a:sym typeface="Arial"/>
              </a:endParaRPr>
            </a:p>
          </p:txBody>
        </p:sp>
        <p:sp>
          <p:nvSpPr>
            <p:cNvPr id="19" name="Shape 178"/>
            <p:cNvSpPr/>
            <p:nvPr/>
          </p:nvSpPr>
          <p:spPr>
            <a:xfrm>
              <a:off x="609599" y="6201834"/>
              <a:ext cx="4792096" cy="571497"/>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endParaRPr lang="en-US" sz="1600" b="0" i="0" u="none" strike="noStrike" cap="none" baseline="0" dirty="0">
                <a:solidFill>
                  <a:schemeClr val="dk1"/>
                </a:solidFill>
                <a:latin typeface="Arial"/>
                <a:ea typeface="Arial"/>
                <a:cs typeface="Arial"/>
                <a:sym typeface="Arial"/>
              </a:endParaRPr>
            </a:p>
          </p:txBody>
        </p:sp>
      </p:grpSp>
      <p:sp>
        <p:nvSpPr>
          <p:cNvPr id="15" name="Shape 191"/>
          <p:cNvSpPr/>
          <p:nvPr/>
        </p:nvSpPr>
        <p:spPr>
          <a:xfrm>
            <a:off x="3048000" y="2590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667000"/>
            <a:ext cx="1595309" cy="400110"/>
          </a:xfrm>
          <a:prstGeom prst="rect">
            <a:avLst/>
          </a:prstGeom>
          <a:noFill/>
        </p:spPr>
        <p:txBody>
          <a:bodyPr wrap="none" rtlCol="0">
            <a:spAutoFit/>
          </a:bodyPr>
          <a:lstStyle/>
          <a:p>
            <a:r>
              <a:rPr lang="en-US" sz="2000" dirty="0" smtClean="0"/>
              <a:t>Apache </a:t>
            </a:r>
            <a:r>
              <a:rPr lang="en-US" sz="2000" dirty="0" err="1" smtClean="0"/>
              <a:t>Solr</a:t>
            </a:r>
            <a:endParaRPr lang="en-US" sz="2000" dirty="0"/>
          </a:p>
        </p:txBody>
      </p:sp>
      <p:sp>
        <p:nvSpPr>
          <p:cNvPr id="20" name="Shape 191"/>
          <p:cNvSpPr/>
          <p:nvPr/>
        </p:nvSpPr>
        <p:spPr>
          <a:xfrm>
            <a:off x="30480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779026" cy="707886"/>
          </a:xfrm>
          <a:prstGeom prst="rect">
            <a:avLst/>
          </a:prstGeom>
          <a:noFill/>
        </p:spPr>
        <p:txBody>
          <a:bodyPr wrap="none" rtlCol="0">
            <a:spAutoFit/>
          </a:bodyPr>
          <a:lstStyle/>
          <a:p>
            <a:r>
              <a:rPr lang="en-US" sz="2000" dirty="0" err="1" smtClean="0"/>
              <a:t>RAMCloud</a:t>
            </a:r>
            <a:r>
              <a:rPr lang="en-US" sz="2000" dirty="0" smtClean="0"/>
              <a:t>, </a:t>
            </a:r>
            <a:r>
              <a:rPr lang="en-US" sz="2000" dirty="0" err="1" smtClean="0"/>
              <a:t>Aerospike</a:t>
            </a:r>
            <a:r>
              <a:rPr lang="en-US" sz="2000" dirty="0" smtClean="0"/>
              <a:t>,</a:t>
            </a:r>
          </a:p>
          <a:p>
            <a:r>
              <a:rPr lang="en-US" sz="2000" dirty="0" smtClean="0"/>
              <a:t>Cassandra</a:t>
            </a:r>
            <a:endParaRPr lang="en-US" sz="2000" dirty="0"/>
          </a:p>
        </p:txBody>
      </p:sp>
      <p:sp>
        <p:nvSpPr>
          <p:cNvPr id="22" name="TextBox 21"/>
          <p:cNvSpPr txBox="1"/>
          <p:nvPr/>
        </p:nvSpPr>
        <p:spPr>
          <a:xfrm>
            <a:off x="152400" y="1496886"/>
            <a:ext cx="6096000" cy="543739"/>
          </a:xfrm>
          <a:prstGeom prst="rect">
            <a:avLst/>
          </a:prstGeom>
          <a:noFill/>
        </p:spPr>
        <p:txBody>
          <a:bodyPr wrap="square" rtlCol="0">
            <a:spAutoFit/>
          </a:bodyPr>
          <a:lstStyle/>
          <a:p>
            <a:pPr>
              <a:lnSpc>
                <a:spcPct val="140000"/>
              </a:lnSpc>
            </a:pPr>
            <a:r>
              <a:rPr lang="en-US" sz="2200" dirty="0" smtClean="0"/>
              <a:t>Set of benchmarks across the Firebox-0 stack</a:t>
            </a:r>
            <a:r>
              <a:rPr lang="en-US" sz="2200" dirty="0" smtClean="0"/>
              <a:t>:</a:t>
            </a:r>
            <a:endParaRPr lang="en-US" sz="2200" dirty="0" smtClean="0"/>
          </a:p>
        </p:txBody>
      </p:sp>
      <p:sp>
        <p:nvSpPr>
          <p:cNvPr id="25" name="Shape 191"/>
          <p:cNvSpPr/>
          <p:nvPr/>
        </p:nvSpPr>
        <p:spPr>
          <a:xfrm>
            <a:off x="3048000" y="4800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4648200"/>
            <a:ext cx="2494493" cy="707886"/>
          </a:xfrm>
          <a:prstGeom prst="rect">
            <a:avLst/>
          </a:prstGeom>
          <a:noFill/>
        </p:spPr>
        <p:txBody>
          <a:bodyPr wrap="none" rtlCol="0">
            <a:spAutoFit/>
          </a:bodyPr>
          <a:lstStyle/>
          <a:p>
            <a:r>
              <a:rPr lang="en-US" sz="2000" dirty="0" smtClean="0"/>
              <a:t>RDMA</a:t>
            </a:r>
          </a:p>
          <a:p>
            <a:r>
              <a:rPr lang="en-US" sz="2000" dirty="0" smtClean="0"/>
              <a:t>Latency / Bandwidth</a:t>
            </a:r>
            <a:endParaRPr lang="en-US" sz="2000" dirty="0"/>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5</a:t>
            </a:fld>
            <a:endParaRPr lang="en-US" sz="2200" b="1" dirty="0"/>
          </a:p>
        </p:txBody>
      </p:sp>
    </p:spTree>
    <p:extLst>
      <p:ext uri="{BB962C8B-B14F-4D97-AF65-F5344CB8AC3E}">
        <p14:creationId xmlns:p14="http://schemas.microsoft.com/office/powerpoint/2010/main" val="316404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6572758" cy="553998"/>
          </a:xfrm>
          <a:prstGeom prst="rect">
            <a:avLst/>
          </a:prstGeom>
          <a:noFill/>
        </p:spPr>
        <p:txBody>
          <a:bodyPr wrap="none" rtlCol="0">
            <a:spAutoFit/>
          </a:bodyPr>
          <a:lstStyle/>
          <a:p>
            <a:r>
              <a:rPr lang="en-US" sz="3000" b="1" dirty="0" smtClean="0"/>
              <a:t>Firebox-0 Network Latency / Bandwidth</a:t>
            </a:r>
            <a:endParaRPr lang="en-US" sz="3000" b="1" dirty="0"/>
          </a:p>
        </p:txBody>
      </p:sp>
      <p:sp>
        <p:nvSpPr>
          <p:cNvPr id="17" name="TextBox 16"/>
          <p:cNvSpPr txBox="1"/>
          <p:nvPr/>
        </p:nvSpPr>
        <p:spPr>
          <a:xfrm>
            <a:off x="228600" y="4876800"/>
            <a:ext cx="4191000" cy="1781242"/>
          </a:xfrm>
          <a:prstGeom prst="rect">
            <a:avLst/>
          </a:prstGeom>
          <a:noFill/>
          <a:ln>
            <a:solidFill>
              <a:schemeClr val="tx1"/>
            </a:solidFill>
          </a:ln>
        </p:spPr>
        <p:txBody>
          <a:bodyPr wrap="none" rtlCol="0">
            <a:normAutofit/>
          </a:bodyPr>
          <a:lstStyle/>
          <a:p>
            <a:r>
              <a:rPr lang="en-US" sz="1600" dirty="0" smtClean="0"/>
              <a:t>RDMA </a:t>
            </a:r>
            <a:r>
              <a:rPr lang="en-US" sz="1600" dirty="0" smtClean="0"/>
              <a:t>Ping Pong Benchmark:</a:t>
            </a:r>
          </a:p>
          <a:p>
            <a:pPr marL="412750" lvl="1" indent="-285750">
              <a:buFont typeface="Arial"/>
              <a:buChar char="•"/>
            </a:pPr>
            <a:r>
              <a:rPr lang="en-US" sz="1600" dirty="0" smtClean="0"/>
              <a:t>RDMA connection is setup through</a:t>
            </a:r>
          </a:p>
          <a:p>
            <a:pPr marL="127000" lvl="1"/>
            <a:r>
              <a:rPr lang="en-US" sz="1600" dirty="0" smtClean="0"/>
              <a:t> TCP/IP</a:t>
            </a:r>
          </a:p>
          <a:p>
            <a:pPr marL="412750" lvl="1" indent="-285750">
              <a:buFont typeface="Arial"/>
              <a:buChar char="•"/>
            </a:pPr>
            <a:r>
              <a:rPr lang="en-US" sz="1600" dirty="0" smtClean="0"/>
              <a:t>Sequential RDMA reads with different</a:t>
            </a:r>
          </a:p>
          <a:p>
            <a:pPr marL="127000" lvl="1"/>
            <a:r>
              <a:rPr lang="en-US" sz="1600" dirty="0" smtClean="0"/>
              <a:t>sizes</a:t>
            </a:r>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76800"/>
            <a:ext cx="4068817" cy="1781242"/>
          </a:xfrm>
          <a:prstGeom prst="rect">
            <a:avLst/>
          </a:prstGeom>
          <a:noFill/>
          <a:ln>
            <a:solidFill>
              <a:schemeClr val="tx1"/>
            </a:solidFill>
          </a:ln>
        </p:spPr>
        <p:txBody>
          <a:bodyPr wrap="none" rtlCol="0">
            <a:noAutofit/>
          </a:bodyPr>
          <a:lstStyle/>
          <a:p>
            <a:r>
              <a:rPr lang="en-US" sz="1600" dirty="0" smtClean="0"/>
              <a:t>Latency</a:t>
            </a:r>
            <a:r>
              <a:rPr lang="en-US" sz="1600" dirty="0" smtClean="0"/>
              <a:t>:</a:t>
            </a:r>
          </a:p>
          <a:p>
            <a:pPr marL="581025" lvl="1" indent="-290513">
              <a:buFont typeface="Wingdings" charset="2"/>
              <a:buChar char="§"/>
            </a:pPr>
            <a:r>
              <a:rPr lang="en-US" sz="1600" dirty="0" smtClean="0"/>
              <a:t>Latency of 1.7us for small packets</a:t>
            </a:r>
          </a:p>
          <a:p>
            <a:pPr marL="581025" lvl="1" indent="-290513">
              <a:buFont typeface="Wingdings" charset="2"/>
              <a:buChar char="§"/>
            </a:pPr>
            <a:r>
              <a:rPr lang="en-US" sz="1600" dirty="0" smtClean="0"/>
              <a:t>High latency for big (&gt;1MB) packets</a:t>
            </a:r>
          </a:p>
          <a:p>
            <a:pPr marL="0" lvl="1"/>
            <a:r>
              <a:rPr lang="en-US" sz="1600" dirty="0" smtClean="0"/>
              <a:t>Bandwidth:</a:t>
            </a:r>
          </a:p>
          <a:p>
            <a:pPr marL="581025" lvl="1" indent="-290513">
              <a:buFont typeface="Wingdings" charset="2"/>
              <a:buChar char="§"/>
            </a:pPr>
            <a:r>
              <a:rPr lang="en-US" sz="1600" dirty="0" smtClean="0"/>
              <a:t>Low bandwidth for small packets</a:t>
            </a:r>
          </a:p>
          <a:p>
            <a:pPr marL="581025" lvl="1" indent="-290513">
              <a:buFont typeface="Wingdings" charset="2"/>
              <a:buChar char="§"/>
            </a:pPr>
            <a:r>
              <a:rPr lang="en-US" sz="1600" dirty="0"/>
              <a:t>Maximum bandwidth of ~5 GB/</a:t>
            </a:r>
            <a:r>
              <a:rPr lang="en-US" sz="1600" dirty="0" smtClean="0"/>
              <a:t>s</a:t>
            </a:r>
            <a:endParaRPr lang="en-US" sz="1600" dirty="0"/>
          </a:p>
        </p:txBody>
      </p:sp>
      <p:sp>
        <p:nvSpPr>
          <p:cNvPr id="1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6</a:t>
            </a:fld>
            <a:endParaRPr lang="en-US" sz="2200" b="1"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a:t>
            </a:r>
            <a:r>
              <a:rPr lang="en-US" sz="4400" dirty="0" smtClean="0">
                <a:solidFill>
                  <a:schemeClr val="dk1"/>
                </a:solidFill>
                <a:latin typeface="Calibri"/>
                <a:ea typeface="Calibri"/>
                <a:cs typeface="Calibri"/>
                <a:sym typeface="Calibri"/>
              </a:rPr>
              <a:t>-0 </a:t>
            </a:r>
            <a:r>
              <a:rPr lang="en-US" sz="4400" dirty="0" smtClean="0">
                <a:solidFill>
                  <a:schemeClr val="dk1"/>
                </a:solidFill>
                <a:latin typeface="Calibri"/>
                <a:ea typeface="Calibri"/>
                <a:cs typeface="Calibri"/>
                <a:sym typeface="Calibri"/>
              </a:rPr>
              <a:t>Key-value stores</a:t>
            </a:r>
            <a:endParaRPr lang="en-US" sz="4400" b="0" i="0" u="none" strike="noStrike" cap="none" baseline="0" dirty="0">
              <a:solidFill>
                <a:schemeClr val="dk1"/>
              </a:solidFill>
              <a:latin typeface="Calibri"/>
              <a:ea typeface="Calibri"/>
              <a:cs typeface="Calibri"/>
              <a:sym typeface="Calibri"/>
            </a:endParaRPr>
          </a:p>
        </p:txBody>
      </p:sp>
      <p:grpSp>
        <p:nvGrpSpPr>
          <p:cNvPr id="176" name="Shape 176"/>
          <p:cNvGrpSpPr/>
          <p:nvPr/>
        </p:nvGrpSpPr>
        <p:grpSpPr>
          <a:xfrm>
            <a:off x="533400" y="2057400"/>
            <a:ext cx="8168002" cy="2935375"/>
            <a:chOff x="685800" y="2382740"/>
            <a:chExt cx="8168002"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82740"/>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5" name="Shape 307"/>
          <p:cNvSpPr/>
          <p:nvPr/>
        </p:nvSpPr>
        <p:spPr>
          <a:xfrm>
            <a:off x="457200" y="3733800"/>
            <a:ext cx="4800600" cy="6096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7</a:t>
            </a:fld>
            <a:endParaRPr lang="en-US" sz="2200" b="1" dirty="0"/>
          </a:p>
        </p:txBody>
      </p:sp>
    </p:spTree>
    <p:extLst>
      <p:ext uri="{BB962C8B-B14F-4D97-AF65-F5344CB8AC3E}">
        <p14:creationId xmlns:p14="http://schemas.microsoft.com/office/powerpoint/2010/main" val="328443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2007067" y="665203"/>
            <a:ext cx="5129867"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224426"/>
            <a:ext cx="6899635"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18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1800" b="0" i="0" u="none" strike="noStrike" cap="none" baseline="0" dirty="0" err="1">
                <a:solidFill>
                  <a:schemeClr val="dk1"/>
                </a:solidFill>
                <a:latin typeface="Calibri"/>
                <a:ea typeface="Calibri"/>
                <a:cs typeface="Calibri"/>
                <a:sym typeface="Calibri"/>
              </a:rPr>
              <a:t>RAMCloud</a:t>
            </a:r>
            <a:r>
              <a:rPr lang="en-US" sz="18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1800" b="0" i="0" u="none" strike="noStrike" cap="none" baseline="0" dirty="0" err="1">
                <a:solidFill>
                  <a:schemeClr val="dk1"/>
                </a:solidFill>
                <a:latin typeface="Calibri"/>
                <a:ea typeface="Calibri"/>
                <a:cs typeface="Calibri"/>
                <a:sym typeface="Calibri"/>
              </a:rPr>
              <a:t>Aerospike</a:t>
            </a:r>
            <a:r>
              <a:rPr lang="en-US" sz="18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18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extLst>
              <p:ext uri="{D42A27DB-BD31-4B8C-83A1-F6EECF244321}">
                <p14:modId xmlns:p14="http://schemas.microsoft.com/office/powerpoint/2010/main" val="3592874016"/>
              </p:ext>
            </p:extLst>
          </p:nvPr>
        </p:nvGraphicFramePr>
        <p:xfrm>
          <a:off x="265988" y="2920435"/>
          <a:ext cx="8680450" cy="3002949"/>
        </p:xfrm>
        <a:graphic>
          <a:graphicData uri="http://schemas.openxmlformats.org/drawingml/2006/table">
            <a:tbl>
              <a:tblPr firstRow="1" bandRow="1">
                <a:noFill/>
                <a:tableStyleId>{A57A9DBF-F08C-44C9-85AC-3413EA7D7155}</a:tableStyleId>
              </a:tblPr>
              <a:tblGrid>
                <a:gridCol w="1237775"/>
                <a:gridCol w="3296837"/>
                <a:gridCol w="2939313"/>
                <a:gridCol w="1206525"/>
              </a:tblGrid>
              <a:tr h="522675">
                <a:tc>
                  <a:txBody>
                    <a:bodyPr/>
                    <a:lstStyle/>
                    <a:p>
                      <a:pPr marL="0" marR="0" lvl="0" indent="0" algn="l" rtl="0">
                        <a:spcBef>
                          <a:spcPts val="0"/>
                        </a:spcBef>
                        <a:buSzPct val="25000"/>
                        <a:buNone/>
                      </a:pPr>
                      <a:r>
                        <a:rPr lang="en-US" sz="2000" u="none" strike="noStrike" cap="none" baseline="0" dirty="0"/>
                        <a:t>Name</a:t>
                      </a:r>
                    </a:p>
                  </a:txBody>
                  <a:tcPr marL="91450" marR="91450" marT="45725" marB="45725" anchor="ctr"/>
                </a:tc>
                <a:tc>
                  <a:txBody>
                    <a:bodyPr/>
                    <a:lstStyle/>
                    <a:p>
                      <a:pPr marL="0" marR="0" lvl="0" indent="0" algn="l" rtl="0">
                        <a:spcBef>
                          <a:spcPts val="0"/>
                        </a:spcBef>
                        <a:buSzPct val="25000"/>
                        <a:buNone/>
                      </a:pPr>
                      <a:r>
                        <a:rPr lang="en-US" sz="2000" u="none" strike="noStrike" cap="none" baseline="0" dirty="0"/>
                        <a:t>Atomicity / Consistency</a:t>
                      </a:r>
                    </a:p>
                  </a:txBody>
                  <a:tcPr marL="91450" marR="91450" marT="45725" marB="45725" anchor="ctr"/>
                </a:tc>
                <a:tc>
                  <a:txBody>
                    <a:bodyPr/>
                    <a:lstStyle/>
                    <a:p>
                      <a:pPr marL="0" marR="0" lvl="0" indent="0" algn="l" rtl="0">
                        <a:spcBef>
                          <a:spcPts val="0"/>
                        </a:spcBef>
                        <a:buSzPct val="25000"/>
                        <a:buNone/>
                      </a:pPr>
                      <a:r>
                        <a:rPr lang="en-US" sz="2000" u="none" strike="noStrike" cap="none" baseline="0" dirty="0"/>
                        <a:t>Durability / Replication</a:t>
                      </a:r>
                    </a:p>
                  </a:txBody>
                  <a:tcPr marL="91450" marR="91450" marT="45725" marB="45725" anchor="ctr"/>
                </a:tc>
                <a:tc>
                  <a:txBody>
                    <a:bodyPr/>
                    <a:lstStyle/>
                    <a:p>
                      <a:pPr marL="0" marR="0" lvl="0" indent="0" algn="l" rtl="0">
                        <a:spcBef>
                          <a:spcPts val="0"/>
                        </a:spcBef>
                        <a:buSzPct val="25000"/>
                        <a:buNone/>
                      </a:pPr>
                      <a:r>
                        <a:rPr lang="en-US" sz="20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a:t>RAMCloud</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updates.</a:t>
                      </a:r>
                    </a:p>
                    <a:p>
                      <a:pPr marL="0" marR="0" lvl="0" indent="0" algn="l" rtl="0">
                        <a:spcBef>
                          <a:spcPts val="0"/>
                        </a:spcBef>
                        <a:buSzPct val="25000"/>
                        <a:buNone/>
                      </a:pPr>
                      <a:r>
                        <a:rPr lang="en-US" sz="1800" u="none" strike="noStrike" cap="none" baseline="0" dirty="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a:t>
                      </a:r>
                      <a:r>
                        <a:rPr lang="en-US" sz="1800" u="none" strike="noStrike" cap="none" baseline="0" dirty="0" smtClean="0"/>
                        <a:t>update </a:t>
                      </a:r>
                      <a:r>
                        <a:rPr lang="en-US" sz="1800" u="none" strike="noStrike" cap="none" baseline="0" dirty="0"/>
                        <a:t>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Tunable / </a:t>
                      </a:r>
                      <a:r>
                        <a:rPr lang="en-US" sz="1800" u="none" strike="noStrike" cap="none" baseline="0" dirty="0" err="1"/>
                        <a:t>linearizable</a:t>
                      </a:r>
                      <a:r>
                        <a:rPr lang="en-US" sz="1800" u="none" strike="noStrike" cap="none" baseline="0" dirty="0"/>
                        <a:t> consistency</a:t>
                      </a:r>
                    </a:p>
                    <a:p>
                      <a:pPr marL="0" marR="0" lvl="0" indent="0" algn="l" rtl="0">
                        <a:spcBef>
                          <a:spcPts val="0"/>
                        </a:spcBef>
                        <a:buSzPct val="25000"/>
                        <a:buNone/>
                      </a:pPr>
                      <a:r>
                        <a:rPr lang="en-US" sz="1800" u="none" strike="noStrike" cap="none" baseline="0" dirty="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8</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6200" y="304800"/>
            <a:ext cx="1888483" cy="553998"/>
          </a:xfrm>
          <a:prstGeom prst="rect">
            <a:avLst/>
          </a:prstGeom>
          <a:noFill/>
        </p:spPr>
        <p:txBody>
          <a:bodyPr wrap="none" rtlCol="0">
            <a:spAutoFit/>
          </a:bodyPr>
          <a:lstStyle/>
          <a:p>
            <a:r>
              <a:rPr lang="en-US" sz="3000" b="1" dirty="0" err="1" smtClean="0"/>
              <a:t>RAMCloud</a:t>
            </a:r>
            <a:endParaRPr lang="en-US" sz="3000" b="1" dirty="0"/>
          </a:p>
        </p:txBody>
      </p:sp>
      <p:sp>
        <p:nvSpPr>
          <p:cNvPr id="11" name="TextBox 10"/>
          <p:cNvSpPr txBox="1"/>
          <p:nvPr/>
        </p:nvSpPr>
        <p:spPr>
          <a:xfrm>
            <a:off x="4953000" y="4876800"/>
            <a:ext cx="3581400" cy="1848977"/>
          </a:xfrm>
          <a:prstGeom prst="rect">
            <a:avLst/>
          </a:prstGeom>
          <a:noFill/>
          <a:ln>
            <a:solidFill>
              <a:schemeClr val="tx1"/>
            </a:solidFill>
          </a:ln>
        </p:spPr>
        <p:txBody>
          <a:bodyPr wrap="none" rtlCol="0">
            <a:noAutofit/>
          </a:bodyPr>
          <a:lstStyle/>
          <a:p>
            <a:r>
              <a:rPr lang="en-US" sz="1600" dirty="0" smtClean="0"/>
              <a:t>Latency / Bandwidth:</a:t>
            </a:r>
          </a:p>
          <a:p>
            <a:pPr marL="285750" indent="-285750">
              <a:buFont typeface="Arial"/>
              <a:buChar char="•"/>
            </a:pPr>
            <a:r>
              <a:rPr lang="en-US" sz="1600" dirty="0" smtClean="0"/>
              <a:t>67</a:t>
            </a:r>
            <a:r>
              <a:rPr lang="en-US" sz="1600" dirty="0"/>
              <a:t>-107% higher read </a:t>
            </a:r>
            <a:r>
              <a:rPr lang="en-US" sz="1600" dirty="0" smtClean="0"/>
              <a:t>bandwidth</a:t>
            </a:r>
          </a:p>
          <a:p>
            <a:pPr marL="285750" indent="-285750">
              <a:buFont typeface="Arial"/>
              <a:buChar char="•"/>
            </a:pPr>
            <a:r>
              <a:rPr lang="en-US" sz="1600" dirty="0" smtClean="0"/>
              <a:t>45-</a:t>
            </a:r>
            <a:r>
              <a:rPr lang="en-US" sz="1600" dirty="0"/>
              <a:t>53% lower read </a:t>
            </a:r>
            <a:r>
              <a:rPr lang="en-US" sz="1600" dirty="0" smtClean="0"/>
              <a:t>latency</a:t>
            </a:r>
          </a:p>
          <a:p>
            <a:endParaRPr lang="en-US" sz="1600" dirty="0" smtClean="0"/>
          </a:p>
          <a:p>
            <a:r>
              <a:rPr lang="en-US" sz="1600" dirty="0" smtClean="0"/>
              <a:t>Challenges:</a:t>
            </a:r>
          </a:p>
          <a:p>
            <a:pPr marL="285750" indent="-285750">
              <a:buFont typeface="Arial"/>
              <a:buChar char="•"/>
            </a:pPr>
            <a:r>
              <a:rPr lang="en-US" sz="1600" dirty="0" smtClean="0"/>
              <a:t>ACID multi-key transactions with</a:t>
            </a:r>
          </a:p>
          <a:p>
            <a:r>
              <a:rPr lang="en-US" sz="1600" dirty="0" smtClean="0"/>
              <a:t> low-latency and at scale</a:t>
            </a:r>
          </a:p>
          <a:p>
            <a:endParaRPr lang="en-US" sz="1600" dirty="0"/>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600" dirty="0" err="1" smtClean="0"/>
              <a:t>ClusterPerf</a:t>
            </a:r>
            <a:r>
              <a:rPr lang="en-US" sz="1600" dirty="0" smtClean="0"/>
              <a:t>: </a:t>
            </a:r>
          </a:p>
          <a:p>
            <a:pPr marL="285750" indent="-285750">
              <a:buFont typeface="Arial"/>
              <a:buChar char="•"/>
            </a:pPr>
            <a:r>
              <a:rPr lang="en-US" sz="1600" dirty="0" err="1" smtClean="0"/>
              <a:t>RAMCloud</a:t>
            </a:r>
            <a:r>
              <a:rPr lang="en-US" sz="1600" dirty="0" smtClean="0"/>
              <a:t> test suite (</a:t>
            </a:r>
            <a:r>
              <a:rPr lang="en-US" sz="1600" dirty="0" err="1" smtClean="0"/>
              <a:t>eg</a:t>
            </a:r>
            <a:r>
              <a:rPr lang="en-US" sz="1600" dirty="0" smtClean="0"/>
              <a:t>., </a:t>
            </a:r>
            <a:r>
              <a:rPr lang="en-US" sz="1600" dirty="0" err="1" smtClean="0"/>
              <a:t>multiReads</a:t>
            </a:r>
            <a:r>
              <a:rPr lang="en-US" sz="1600" dirty="0" smtClean="0"/>
              <a:t>)</a:t>
            </a:r>
          </a:p>
          <a:p>
            <a:pPr marL="285750" indent="-285750">
              <a:buFont typeface="Arial"/>
              <a:buChar char="•"/>
            </a:pPr>
            <a:r>
              <a:rPr lang="en-US" sz="1600" dirty="0" smtClean="0"/>
              <a:t>We use one test (sequential </a:t>
            </a:r>
            <a:r>
              <a:rPr lang="en-US" sz="1600" dirty="0" smtClean="0"/>
              <a:t>read / write </a:t>
            </a:r>
            <a:r>
              <a:rPr lang="en-US" sz="1600" dirty="0" smtClean="0"/>
              <a:t>of </a:t>
            </a:r>
          </a:p>
          <a:p>
            <a:r>
              <a:rPr lang="en-US" sz="1600" dirty="0" smtClean="0"/>
              <a:t>random objects)</a:t>
            </a:r>
          </a:p>
          <a:p>
            <a:pPr marL="285750" indent="-285750">
              <a:buFontTx/>
              <a:buChar char="-"/>
            </a:pPr>
            <a:endParaRPr lang="en-US" sz="1600" dirty="0"/>
          </a:p>
          <a:p>
            <a:r>
              <a:rPr lang="en-US" sz="1600" dirty="0" err="1" smtClean="0"/>
              <a:t>RAMCloud</a:t>
            </a:r>
            <a:r>
              <a:rPr lang="en-US" sz="1600" dirty="0" smtClean="0"/>
              <a:t>:</a:t>
            </a:r>
          </a:p>
          <a:p>
            <a:pPr marL="285750" indent="-285750">
              <a:buFont typeface="Arial"/>
              <a:buChar char="•"/>
            </a:pPr>
            <a:r>
              <a:rPr lang="en-US" sz="1600" dirty="0" smtClean="0"/>
              <a:t>4 nodes, replication factor = 0</a:t>
            </a:r>
          </a:p>
          <a:p>
            <a:pPr marL="285750" indent="-285750">
              <a:buFontTx/>
              <a:buChar char="-"/>
            </a:pPr>
            <a:endParaRPr lang="en-US" sz="1600" dirty="0" smtClean="0"/>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9</a:t>
            </a:fld>
            <a:endParaRPr lang="en-US" sz="2200" b="1" dirty="0"/>
          </a:p>
        </p:txBody>
      </p:sp>
      <p:pic>
        <p:nvPicPr>
          <p:cNvPr id="9" name="Picture 8" descr="ramcloud_benchmark_lat_illus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4146997" cy="3657600"/>
          </a:xfrm>
          <a:prstGeom prst="rect">
            <a:avLst/>
          </a:prstGeom>
        </p:spPr>
      </p:pic>
      <p:pic>
        <p:nvPicPr>
          <p:cNvPr id="18" name="Picture 17" descr="ramcloud_benchmark_bw_illust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90600"/>
            <a:ext cx="4509341" cy="3829014"/>
          </a:xfrm>
          <a:prstGeom prst="rect">
            <a:avLst/>
          </a:prstGeom>
        </p:spPr>
      </p:pic>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3422</TotalTime>
  <Words>2181</Words>
  <Application>Microsoft Macintosh PowerPoint</Application>
  <PresentationFormat>On-screen Show (4:3)</PresentationFormat>
  <Paragraphs>448</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 -  Berkeley Interactive and Throughput Suite</vt:lpstr>
      <vt:lpstr>Future Work</vt:lpstr>
      <vt:lpstr>PowerPoint Presentation</vt:lpstr>
      <vt:lpstr>PowerPoint Presentation</vt:lpstr>
      <vt:lpstr>Prior ParLab Work: Tessellation</vt:lpstr>
      <vt:lpstr>XARCC (aka Tessellation 2.0)</vt:lpstr>
      <vt:lpstr>XARCC</vt:lpstr>
      <vt:lpstr>XARCC Scheduling: Status and Experiences</vt:lpstr>
      <vt:lpstr>XARCC Library OS: Status and Experiences</vt:lpstr>
      <vt:lpstr>Future Work</vt:lpstr>
      <vt:lpstr>Questions &amp; Feedback</vt:lpstr>
      <vt:lpstr>Backup Slides</vt:lpstr>
      <vt:lpstr>Gang Scheduling Experiments</vt:lpstr>
      <vt:lpstr>Micro Benchmark Results</vt:lpstr>
      <vt:lpstr>Macro Benchmark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77</cp:revision>
  <dcterms:modified xsi:type="dcterms:W3CDTF">2015-01-12T21:29:01Z</dcterms:modified>
</cp:coreProperties>
</file>